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73" r:id="rId2"/>
    <p:sldId id="279" r:id="rId3"/>
    <p:sldId id="274" r:id="rId4"/>
    <p:sldId id="276" r:id="rId5"/>
    <p:sldId id="277" r:id="rId6"/>
    <p:sldId id="278" r:id="rId7"/>
    <p:sldId id="280" r:id="rId8"/>
  </p:sldIdLst>
  <p:sldSz cx="9144000" cy="6858000" type="screen4x3"/>
  <p:notesSz cx="6797675" cy="987266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326" autoAdjust="0"/>
  </p:normalViewPr>
  <p:slideViewPr>
    <p:cSldViewPr>
      <p:cViewPr>
        <p:scale>
          <a:sx n="90" d="100"/>
          <a:sy n="90" d="100"/>
        </p:scale>
        <p:origin x="-2244" y="-6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7" name="Shape 97"/>
          <p:cNvSpPr>
            <a:spLocks noGrp="1"/>
          </p:cNvSpPr>
          <p:nvPr>
            <p:ph type="body" sz="quarter" idx="1"/>
          </p:nvPr>
        </p:nvSpPr>
        <p:spPr>
          <a:xfrm>
            <a:off x="906357" y="4689515"/>
            <a:ext cx="4984962" cy="444269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02317694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-1" y="6597352"/>
            <a:ext cx="6012162" cy="1"/>
          </a:xfrm>
          <a:prstGeom prst="line">
            <a:avLst/>
          </a:prstGeom>
          <a:ln w="63500">
            <a:solidFill>
              <a:srgbClr val="0070C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" name="Shape 17"/>
          <p:cNvSpPr/>
          <p:nvPr/>
        </p:nvSpPr>
        <p:spPr>
          <a:xfrm>
            <a:off x="2051719" y="6597352"/>
            <a:ext cx="5976666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r>
              <a:t>Правительство Самарской области</a:t>
            </a:r>
          </a:p>
        </p:txBody>
      </p:sp>
      <p:sp>
        <p:nvSpPr>
          <p:cNvPr id="18" name="Shape 18"/>
          <p:cNvSpPr/>
          <p:nvPr/>
        </p:nvSpPr>
        <p:spPr>
          <a:xfrm>
            <a:off x="6012160" y="6597352"/>
            <a:ext cx="3131841" cy="1"/>
          </a:xfrm>
          <a:prstGeom prst="line">
            <a:avLst/>
          </a:prstGeom>
          <a:ln w="63500">
            <a:solidFill>
              <a:srgbClr val="FF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xfrm>
            <a:off x="685800" y="1628799"/>
            <a:ext cx="8458200" cy="1470026"/>
          </a:xfrm>
          <a:prstGeom prst="rect">
            <a:avLst/>
          </a:prstGeom>
        </p:spPr>
        <p:txBody>
          <a:bodyPr/>
          <a:lstStyle>
            <a:lvl1pPr indent="0">
              <a:defRPr sz="2800" b="1"/>
            </a:lvl1pPr>
          </a:lstStyle>
          <a:p>
            <a:r>
              <a:t>ЗАГОЛОВОК ПРЕЗЕНТАЦИИ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sz="quarter" idx="1"/>
          </p:nvPr>
        </p:nvSpPr>
        <p:spPr>
          <a:xfrm>
            <a:off x="2555775" y="4077072"/>
            <a:ext cx="6400801" cy="720081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400"/>
              </a:spcBef>
              <a:buSzTx/>
              <a:buFontTx/>
              <a:buNone/>
              <a:defRPr sz="2000"/>
            </a:lvl1pPr>
          </a:lstStyle>
          <a:p>
            <a:r>
              <a:t>ПОДЗАГОЛОВОК ПРЕЗЕНТАЦИИ</a:t>
            </a:r>
          </a:p>
        </p:txBody>
      </p:sp>
      <p:pic>
        <p:nvPicPr>
          <p:cNvPr id="21" name="image1.tif" descr="самара2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07504" y="44623"/>
            <a:ext cx="576065" cy="626105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Shape 22"/>
          <p:cNvSpPr/>
          <p:nvPr/>
        </p:nvSpPr>
        <p:spPr>
          <a:xfrm>
            <a:off x="683568" y="3284983"/>
            <a:ext cx="8460432" cy="1"/>
          </a:xfrm>
          <a:prstGeom prst="line">
            <a:avLst/>
          </a:prstGeom>
          <a:ln w="63500">
            <a:solidFill>
              <a:srgbClr val="FF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3" name="Shape 23"/>
          <p:cNvSpPr/>
          <p:nvPr/>
        </p:nvSpPr>
        <p:spPr>
          <a:xfrm>
            <a:off x="2123727" y="6669360"/>
            <a:ext cx="5616626" cy="14401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xfrm>
            <a:off x="6553200" y="5988050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Заголовок, текс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-1" y="6597352"/>
            <a:ext cx="6012162" cy="1"/>
          </a:xfrm>
          <a:prstGeom prst="line">
            <a:avLst/>
          </a:prstGeom>
          <a:ln w="63500">
            <a:solidFill>
              <a:srgbClr val="0070C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6" name="Shape 46"/>
          <p:cNvSpPr/>
          <p:nvPr/>
        </p:nvSpPr>
        <p:spPr>
          <a:xfrm>
            <a:off x="2051719" y="6597352"/>
            <a:ext cx="5976665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r>
              <a:t>Правительство Самарской области</a:t>
            </a:r>
          </a:p>
        </p:txBody>
      </p:sp>
      <p:sp>
        <p:nvSpPr>
          <p:cNvPr id="47" name="Shape 47"/>
          <p:cNvSpPr/>
          <p:nvPr/>
        </p:nvSpPr>
        <p:spPr>
          <a:xfrm>
            <a:off x="6012160" y="6597352"/>
            <a:ext cx="3131841" cy="1"/>
          </a:xfrm>
          <a:prstGeom prst="line">
            <a:avLst/>
          </a:prstGeom>
          <a:ln w="63500">
            <a:solidFill>
              <a:srgbClr val="FF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8" name="Shape 48"/>
          <p:cNvSpPr/>
          <p:nvPr/>
        </p:nvSpPr>
        <p:spPr>
          <a:xfrm>
            <a:off x="0" y="-27384"/>
            <a:ext cx="9144000" cy="764705"/>
          </a:xfrm>
          <a:prstGeom prst="rect">
            <a:avLst/>
          </a:prstGeom>
          <a:solidFill>
            <a:srgbClr val="0070C1"/>
          </a:solidFill>
          <a:ln w="12700">
            <a:miter lim="400000"/>
          </a:ln>
        </p:spPr>
        <p:txBody>
          <a:bodyPr lIns="45719" rIns="45719" anchor="ctr"/>
          <a:lstStyle/>
          <a:p>
            <a:pPr indent="450000" algn="ctr">
              <a:defRPr sz="44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9" name="image1.tif" descr="самара2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07504" y="44623"/>
            <a:ext cx="576065" cy="626105"/>
          </a:xfrm>
          <a:prstGeom prst="rect">
            <a:avLst/>
          </a:prstGeom>
          <a:ln w="12700">
            <a:miter lim="400000"/>
          </a:ln>
        </p:spPr>
      </p:pic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xfrm>
            <a:off x="1187624" y="-27384"/>
            <a:ext cx="7270577" cy="737321"/>
          </a:xfrm>
          <a:prstGeom prst="rect">
            <a:avLst/>
          </a:prstGeom>
          <a:noFill/>
        </p:spPr>
        <p:txBody>
          <a:bodyPr/>
          <a:lstStyle>
            <a:lvl1pPr indent="0">
              <a:defRPr sz="2000" b="1"/>
            </a:lvl1pPr>
          </a:lstStyle>
          <a:p>
            <a:r>
              <a:t>Текст заголовка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-1" y="6597352"/>
            <a:ext cx="6012162" cy="1"/>
          </a:xfrm>
          <a:prstGeom prst="line">
            <a:avLst/>
          </a:prstGeom>
          <a:ln w="63500">
            <a:solidFill>
              <a:srgbClr val="0070C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Shape 3"/>
          <p:cNvSpPr/>
          <p:nvPr/>
        </p:nvSpPr>
        <p:spPr>
          <a:xfrm>
            <a:off x="2051719" y="6597352"/>
            <a:ext cx="5976665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r>
              <a:t>Министерство экономического развития и инвестиций Самарской области</a:t>
            </a:r>
          </a:p>
        </p:txBody>
      </p:sp>
      <p:sp>
        <p:nvSpPr>
          <p:cNvPr id="4" name="Shape 4"/>
          <p:cNvSpPr/>
          <p:nvPr/>
        </p:nvSpPr>
        <p:spPr>
          <a:xfrm>
            <a:off x="6012160" y="6597352"/>
            <a:ext cx="3131841" cy="1"/>
          </a:xfrm>
          <a:prstGeom prst="line">
            <a:avLst/>
          </a:prstGeom>
          <a:ln w="63500">
            <a:solidFill>
              <a:srgbClr val="FF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Shape 5"/>
          <p:cNvSpPr/>
          <p:nvPr/>
        </p:nvSpPr>
        <p:spPr>
          <a:xfrm>
            <a:off x="0" y="-27384"/>
            <a:ext cx="9144000" cy="764705"/>
          </a:xfrm>
          <a:prstGeom prst="rect">
            <a:avLst/>
          </a:prstGeom>
          <a:solidFill>
            <a:srgbClr val="0070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 indent="450000" algn="ctr">
              <a:defRPr sz="4400">
                <a:solidFill>
                  <a:srgbClr val="FFFFFF"/>
                </a:solidFill>
              </a:defRPr>
            </a:lvl1pPr>
          </a:lstStyle>
          <a:p>
            <a:r>
              <a:t>Образец заголовка</a:t>
            </a:r>
          </a:p>
        </p:txBody>
      </p:sp>
      <p:pic>
        <p:nvPicPr>
          <p:cNvPr id="6" name="image1.png" descr="самара2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107504" y="44623"/>
            <a:ext cx="576065" cy="626105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hape 7"/>
          <p:cNvSpPr>
            <a:spLocks noGrp="1"/>
          </p:cNvSpPr>
          <p:nvPr>
            <p:ph type="sldNum" sz="quarter" idx="2"/>
          </p:nvPr>
        </p:nvSpPr>
        <p:spPr>
          <a:xfrm>
            <a:off x="8172399" y="6652002"/>
            <a:ext cx="245404" cy="22698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>
              <a:defRPr sz="1000">
                <a:solidFill>
                  <a:srgbClr val="808080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468312" y="981075"/>
            <a:ext cx="8424863" cy="5400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9" name="Shape 9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solidFill>
            <a:srgbClr val="0070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Текст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transition spd="med"/>
  <p:txStyles>
    <p:titleStyle>
      <a:lvl1pPr marL="0" marR="0" indent="4500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1pPr>
      <a:lvl2pPr marL="0" marR="0" indent="4500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2pPr>
      <a:lvl3pPr marL="0" marR="0" indent="4500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3pPr>
      <a:lvl4pPr marL="0" marR="0" indent="4500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4pPr>
      <a:lvl5pPr marL="0" marR="0" indent="4500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00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6pPr>
      <a:lvl7pPr marL="0" marR="0" indent="4500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7pPr>
      <a:lvl8pPr marL="0" marR="0" indent="4500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8pPr>
      <a:lvl9pPr marL="0" marR="0" indent="4500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>
            <a:spLocks noGrp="1"/>
          </p:cNvSpPr>
          <p:nvPr>
            <p:ph type="title"/>
          </p:nvPr>
        </p:nvSpPr>
        <p:spPr>
          <a:xfrm>
            <a:off x="685800" y="1285860"/>
            <a:ext cx="8458200" cy="194364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ru-RU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ДЕЯТЕЛЬНОСТИ ТЕРРИТОРИАЛЬНЫХ УПРАВЛЕНИЙ И ОРГАНОВ МЕСТНОГО САМОУПРАВЛЕНИЯ ПО РЕАЛИЗАЦИИ В САМАРСКОЙ ОБЛАСТИ МЕРОПРИЯТИЙ</a:t>
            </a:r>
            <a:r>
              <a:rPr 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НАЦИОНАЛЬНЫХ ПРОЕКТОВ</a:t>
            </a:r>
            <a:endParaRPr lang="ru-RU" sz="2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hape 408"/>
          <p:cNvSpPr>
            <a:spLocks noGrp="1"/>
          </p:cNvSpPr>
          <p:nvPr>
            <p:ph type="body" sz="quarter" idx="1"/>
          </p:nvPr>
        </p:nvSpPr>
        <p:spPr>
          <a:xfrm>
            <a:off x="2555776" y="3861048"/>
            <a:ext cx="6400801" cy="115212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ru-RU" dirty="0" smtClean="0"/>
              <a:t>АКОПЬЯН </a:t>
            </a:r>
            <a:r>
              <a:rPr lang="ru-RU" dirty="0"/>
              <a:t>Виктор Альбертович </a:t>
            </a:r>
            <a:r>
              <a:rPr lang="ru-RU" dirty="0" smtClean="0"/>
              <a:t>–</a:t>
            </a:r>
          </a:p>
          <a:p>
            <a:r>
              <a:rPr lang="ru-RU" dirty="0" smtClean="0"/>
              <a:t>министр </a:t>
            </a:r>
            <a:r>
              <a:rPr lang="ru-RU" dirty="0"/>
              <a:t>образования и </a:t>
            </a:r>
            <a:r>
              <a:rPr lang="ru-RU" dirty="0" smtClean="0"/>
              <a:t>науки</a:t>
            </a:r>
            <a:endParaRPr lang="en-US" dirty="0" smtClean="0"/>
          </a:p>
          <a:p>
            <a:r>
              <a:rPr lang="ru-RU" dirty="0" smtClean="0"/>
              <a:t>Самарской области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4556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431"/>
          <p:cNvSpPr>
            <a:spLocks noGrp="1"/>
          </p:cNvSpPr>
          <p:nvPr>
            <p:ph type="sldNum" sz="quarter" idx="2"/>
          </p:nvPr>
        </p:nvSpPr>
        <p:spPr>
          <a:xfrm>
            <a:off x="8172399" y="6652002"/>
            <a:ext cx="174772" cy="22698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2</a:t>
            </a:fld>
            <a:endParaRPr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727406"/>
              </p:ext>
            </p:extLst>
          </p:nvPr>
        </p:nvGraphicFramePr>
        <p:xfrm>
          <a:off x="107503" y="1151984"/>
          <a:ext cx="8928993" cy="4653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03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ФЕДЕРАЛЬНЫЕ ПРОЕКТЫ</a:t>
                      </a:r>
                      <a:endParaRPr lang="ru-RU" sz="1400" b="1" i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r>
                        <a:rPr lang="ru-RU" sz="1400" b="1" i="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2019 году направлений по</a:t>
                      </a:r>
                      <a:r>
                        <a:rPr lang="ru-RU" sz="1400" b="1" i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межбюджетным трансфертам</a:t>
                      </a:r>
                      <a:endParaRPr lang="ru-RU" sz="1400" b="1" i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Кол-во объявленных</a:t>
                      </a:r>
                      <a:r>
                        <a:rPr lang="ru-RU" sz="1400" b="1" i="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2019 году конкурсов</a:t>
                      </a:r>
                      <a:endParaRPr lang="ru-RU" sz="1400" b="1" i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Кол-во участий в конкурсах</a:t>
                      </a:r>
                      <a:endParaRPr lang="ru-RU" sz="1400" b="1" i="0" u="none" strike="noStrike" cap="none" spc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Кол-во побед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Современная школа</a:t>
                      </a:r>
                      <a:endParaRPr lang="ru-RU" sz="15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4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3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2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Успех каждого ребёнка</a:t>
                      </a:r>
                      <a:endParaRPr lang="ru-RU" sz="15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6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5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2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2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Цифровая образовательная среда</a:t>
                      </a:r>
                      <a:endParaRPr lang="ru-RU" sz="15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2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2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Молодые профессионалы</a:t>
                      </a:r>
                      <a:endParaRPr lang="ru-RU" sz="15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2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Социальная активность</a:t>
                      </a:r>
                      <a:endParaRPr lang="ru-RU" sz="15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Учитель будущего</a:t>
                      </a:r>
                      <a:endParaRPr lang="ru-RU" sz="1500" b="1" i="1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Поддержка семей, имеющих детей</a:t>
                      </a:r>
                      <a:endParaRPr lang="ru-RU" sz="1500" b="1" i="1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Новые возможности для каждого</a:t>
                      </a:r>
                      <a:endParaRPr lang="ru-RU" sz="1500" b="1" i="1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Экспорт образования</a:t>
                      </a:r>
                      <a:endParaRPr lang="ru-RU" sz="1500" b="1" i="1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Социальные лифты для каждого</a:t>
                      </a:r>
                      <a:endParaRPr lang="ru-RU" sz="1500" b="1" i="1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8" name="Shape 435"/>
          <p:cNvSpPr/>
          <p:nvPr/>
        </p:nvSpPr>
        <p:spPr>
          <a:xfrm>
            <a:off x="857224" y="99932"/>
            <a:ext cx="8286777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ru-RU" dirty="0" smtClean="0"/>
              <a:t>НАЦИОНАЛЬНЫЙ ПРОЕКТ «ОБРАЗОВАНИЕ»</a:t>
            </a:r>
          </a:p>
        </p:txBody>
      </p:sp>
    </p:spTree>
    <p:extLst>
      <p:ext uri="{BB962C8B-B14F-4D97-AF65-F5344CB8AC3E}">
        <p14:creationId xmlns:p14="http://schemas.microsoft.com/office/powerpoint/2010/main" val="944707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Shape 431"/>
          <p:cNvSpPr>
            <a:spLocks noGrp="1"/>
          </p:cNvSpPr>
          <p:nvPr>
            <p:ph type="sldNum" sz="quarter" idx="2"/>
          </p:nvPr>
        </p:nvSpPr>
        <p:spPr>
          <a:xfrm>
            <a:off x="8172399" y="6652002"/>
            <a:ext cx="174772" cy="22698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3</a:t>
            </a:fld>
            <a:endParaRPr/>
          </a:p>
        </p:txBody>
      </p:sp>
      <p:sp>
        <p:nvSpPr>
          <p:cNvPr id="432" name="Shape 432"/>
          <p:cNvSpPr>
            <a:spLocks noGrp="1"/>
          </p:cNvSpPr>
          <p:nvPr>
            <p:ph type="title"/>
          </p:nvPr>
        </p:nvSpPr>
        <p:spPr>
          <a:xfrm>
            <a:off x="755576" y="-27384"/>
            <a:ext cx="8388423" cy="764705"/>
          </a:xfrm>
          <a:prstGeom prst="rect">
            <a:avLst/>
          </a:prstGeom>
        </p:spPr>
        <p:txBody>
          <a:bodyPr/>
          <a:lstStyle/>
          <a:p>
            <a:r>
              <a:t> </a:t>
            </a:r>
          </a:p>
        </p:txBody>
      </p:sp>
      <p:sp>
        <p:nvSpPr>
          <p:cNvPr id="435" name="Shape 435"/>
          <p:cNvSpPr/>
          <p:nvPr/>
        </p:nvSpPr>
        <p:spPr>
          <a:xfrm>
            <a:off x="857224" y="99932"/>
            <a:ext cx="8286777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ru-RU" dirty="0" smtClean="0"/>
              <a:t>НАЦИОНАЛЬНЫЙ ПРОЕКТ «ОБРАЗОВАНИЕ»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791735"/>
              </p:ext>
            </p:extLst>
          </p:nvPr>
        </p:nvGraphicFramePr>
        <p:xfrm>
          <a:off x="35495" y="1123758"/>
          <a:ext cx="8965661" cy="4508948"/>
        </p:xfrm>
        <a:graphic>
          <a:graphicData uri="http://schemas.openxmlformats.org/drawingml/2006/table">
            <a:tbl>
              <a:tblPr/>
              <a:tblGrid>
                <a:gridCol w="3215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530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2826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5062841"/>
              </a:tblGrid>
              <a:tr h="447854">
                <a:tc>
                  <a:txBody>
                    <a:bodyPr/>
                    <a:lstStyle/>
                    <a:p>
                      <a:pPr marL="0" marR="0" indent="0" algn="ctr" defTabSz="914400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№ </a:t>
                      </a:r>
                      <a:r>
                        <a:rPr lang="ru-RU" sz="1400" b="1" i="0" u="none" strike="noStrike" cap="none" spc="-10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п</a:t>
                      </a:r>
                      <a:r>
                        <a:rPr lang="ru-RU" sz="14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/</a:t>
                      </a:r>
                      <a:r>
                        <a:rPr lang="ru-RU" sz="1400" b="1" i="0" u="none" strike="noStrike" cap="none" spc="-10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п</a:t>
                      </a:r>
                      <a:endParaRPr lang="ru-RU" sz="1400" b="1" i="0" u="none" strike="noStrike" cap="none" spc="-10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 Мероприятия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 Планы / результаты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Деятельность территориальных управлений и органов местного самоуправления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9232">
                <a:tc>
                  <a:txBody>
                    <a:bodyPr/>
                    <a:lstStyle/>
                    <a:p>
                      <a:pPr algn="ctr" rtl="0" fontAlgn="t"/>
                      <a:r>
                        <a:rPr kumimoji="0" lang="ru-RU" sz="12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FillTx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1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kumimoji="0" lang="ru-RU" sz="12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FillTx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Создание центров гуманитарного и цифрового профилей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kumimoji="0" lang="ru-RU" sz="12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FillTx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Создание Центров на базе школ, расположенных в малых городах и в сельской местности.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kumimoji="0" lang="ru-RU" sz="12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FillTx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Для ТУ и ОМС (в 2019 году): </a:t>
                      </a:r>
                    </a:p>
                    <a:p>
                      <a:pPr marL="228600" indent="-228600" algn="l" rtl="0" fontAlgn="t">
                        <a:buAutoNum type="arabicParenR"/>
                      </a:pPr>
                      <a:r>
                        <a:rPr kumimoji="0" lang="ru-RU" sz="12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FillTx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содействие развитию МТБ Центров, в том числе через внебюджетные источники; </a:t>
                      </a:r>
                    </a:p>
                    <a:p>
                      <a:pPr marL="228600" indent="-228600" algn="l" rtl="0" fontAlgn="t">
                        <a:buAutoNum type="arabicParenR"/>
                      </a:pPr>
                      <a:r>
                        <a:rPr kumimoji="0" lang="ru-RU" sz="12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FillTx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содействие </a:t>
                      </a:r>
                      <a:r>
                        <a:rPr kumimoji="0" lang="ru-RU" sz="12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FillTx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брендированию</a:t>
                      </a:r>
                      <a:r>
                        <a:rPr kumimoji="0" lang="ru-RU" sz="12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FillTx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Центров.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3114">
                <a:tc>
                  <a:txBody>
                    <a:bodyPr/>
                    <a:lstStyle/>
                    <a:p>
                      <a:pPr algn="ctr" rtl="0" fontAlgn="t"/>
                      <a:r>
                        <a:rPr kumimoji="0" lang="ru-RU" sz="12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2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Поддержка образования для детей с ОВЗ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МТБ коррекционных школ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Для ТУ (в 2020 году): </a:t>
                      </a:r>
                    </a:p>
                    <a:p>
                      <a:pPr marL="228600" indent="-228600" algn="l" rtl="0" fontAlgn="t">
                        <a:buAutoNum type="arabicParenR"/>
                      </a:pP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содействие коррекционным школам в проведении конкурсных процедур; </a:t>
                      </a:r>
                    </a:p>
                    <a:p>
                      <a:pPr marL="228600" indent="-228600" algn="l" rtl="0" fontAlgn="t">
                        <a:buAutoNum type="arabicParenR"/>
                      </a:pP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содействие </a:t>
                      </a:r>
                      <a:r>
                        <a:rPr lang="ru-RU" sz="1200" b="1" i="0" u="none" strike="noStrike" baseline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брендированию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помещений.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82342">
                <a:tc>
                  <a:txBody>
                    <a:bodyPr/>
                    <a:lstStyle/>
                    <a:p>
                      <a:pPr algn="ctr" rtl="0" fontAlgn="t"/>
                      <a:r>
                        <a:rPr kumimoji="0" lang="ru-RU" sz="12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3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Создание новых мест в школах, расположенных в сельской местности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В </a:t>
                      </a:r>
                      <a:r>
                        <a:rPr lang="ru-RU" sz="12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Минпросвещения</a:t>
                      </a:r>
                      <a:r>
                        <a:rPr lang="ru-RU" sz="12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 России направлена информация о потребности в строительстве в 2020-2021 годы 9 зданий школ (</a:t>
                      </a:r>
                      <a:r>
                        <a:rPr lang="ru-RU" sz="12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пристроев</a:t>
                      </a:r>
                      <a:r>
                        <a:rPr lang="ru-RU" sz="12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).</a:t>
                      </a:r>
                      <a:endParaRPr lang="ru-RU" sz="1200" b="1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Times New Roman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Для ТУ (в 2018 году): провести анализ потребности в строительстве школ.</a:t>
                      </a:r>
                    </a:p>
                    <a:p>
                      <a:r>
                        <a:rPr lang="ru-RU" sz="12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Для ОМС (в </a:t>
                      </a:r>
                      <a:r>
                        <a:rPr lang="en-GB" sz="12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I </a:t>
                      </a:r>
                      <a:r>
                        <a:rPr lang="ru-RU" sz="12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полугодии 2019 года):</a:t>
                      </a:r>
                    </a:p>
                    <a:p>
                      <a:r>
                        <a:rPr lang="ru-RU" sz="12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1) осуществить выбор типового проекта школы из реестра экономически эффективной проектной документации Минстроя России и привязать к местным условиям за счет средств местного бюджета, либо разработать индивидуальную проектно-сметную документацию на строительство школы и включить проект в реестр;</a:t>
                      </a:r>
                    </a:p>
                    <a:p>
                      <a:r>
                        <a:rPr lang="ru-RU" sz="12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2) оформить земельный участок под строительство школы;</a:t>
                      </a:r>
                    </a:p>
                    <a:p>
                      <a:r>
                        <a:rPr lang="ru-RU" sz="12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3) предусмотреть средства из бюджета муниципального образования для софинансирования мероприятия по строительству.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8068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Создание новых мест в школах в целях ликвидации 3-й смены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Заявка не направлялась ввиду отсутствия школ, работающих в 3-ю смену.</a:t>
                      </a:r>
                      <a:endParaRPr lang="ru-RU" sz="1200" b="1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Times New Roman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***</a:t>
                      </a:r>
                      <a:endParaRPr lang="ru-RU" sz="1200" b="1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Times New Roman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285984" y="732992"/>
            <a:ext cx="48077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</a:rPr>
              <a:t>Федеральный проект «Современная школа»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-32" y="1071546"/>
            <a:ext cx="91440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-7731" y="5661248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i="1" dirty="0" smtClean="0">
                <a:solidFill>
                  <a:schemeClr val="tx1"/>
                </a:solidFill>
              </a:rPr>
              <a:t>Целевые показатели ФП «Современная школа» по стране </a:t>
            </a:r>
            <a:r>
              <a:rPr lang="ru-RU" sz="1400" b="1" i="1" dirty="0" smtClean="0">
                <a:solidFill>
                  <a:srgbClr val="C00000"/>
                </a:solidFill>
              </a:rPr>
              <a:t>(и Самарской области)</a:t>
            </a:r>
            <a:r>
              <a:rPr lang="ru-RU" sz="1400" b="1" i="1" dirty="0" smtClean="0">
                <a:solidFill>
                  <a:schemeClr val="tx1"/>
                </a:solidFill>
              </a:rPr>
              <a:t>: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Не менее чем в 16 тыс. школ созданы центры гуманитарного и цифрового профилей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(Выполнение в 2019 г.).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Не менее чем в 800 коррекционных школах обновлена МТБ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(Не менее чем в 15 коррекционных школах).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Ликвидация 3-ей смены к 2021 году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(Выполнено).</a:t>
            </a:r>
            <a:endParaRPr lang="ru-RU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62726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Shape 431"/>
          <p:cNvSpPr>
            <a:spLocks noGrp="1"/>
          </p:cNvSpPr>
          <p:nvPr>
            <p:ph type="sldNum" sz="quarter" idx="2"/>
          </p:nvPr>
        </p:nvSpPr>
        <p:spPr>
          <a:xfrm>
            <a:off x="8172399" y="6652002"/>
            <a:ext cx="174772" cy="22698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4</a:t>
            </a:fld>
            <a:endParaRPr/>
          </a:p>
        </p:txBody>
      </p:sp>
      <p:sp>
        <p:nvSpPr>
          <p:cNvPr id="432" name="Shape 432"/>
          <p:cNvSpPr>
            <a:spLocks noGrp="1"/>
          </p:cNvSpPr>
          <p:nvPr>
            <p:ph type="title"/>
          </p:nvPr>
        </p:nvSpPr>
        <p:spPr>
          <a:xfrm>
            <a:off x="755576" y="-27384"/>
            <a:ext cx="8388423" cy="764705"/>
          </a:xfrm>
          <a:prstGeom prst="rect">
            <a:avLst/>
          </a:prstGeom>
        </p:spPr>
        <p:txBody>
          <a:bodyPr/>
          <a:lstStyle/>
          <a:p>
            <a:r>
              <a:t> </a:t>
            </a:r>
          </a:p>
        </p:txBody>
      </p:sp>
      <p:sp>
        <p:nvSpPr>
          <p:cNvPr id="435" name="Shape 435"/>
          <p:cNvSpPr/>
          <p:nvPr/>
        </p:nvSpPr>
        <p:spPr>
          <a:xfrm>
            <a:off x="857224" y="99932"/>
            <a:ext cx="8286777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ru-RU" dirty="0" smtClean="0"/>
              <a:t>НАЦИОНАЛЬНЫЙ ПРОЕКТ «ОБРАЗОВАНИЕ»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72080"/>
              </p:ext>
            </p:extLst>
          </p:nvPr>
        </p:nvGraphicFramePr>
        <p:xfrm>
          <a:off x="107502" y="1124744"/>
          <a:ext cx="8893653" cy="1516879"/>
        </p:xfrm>
        <a:graphic>
          <a:graphicData uri="http://schemas.openxmlformats.org/drawingml/2006/table">
            <a:tbl>
              <a:tblPr/>
              <a:tblGrid>
                <a:gridCol w="3297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630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71768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429023"/>
              </a:tblGrid>
              <a:tr h="447854">
                <a:tc>
                  <a:txBody>
                    <a:bodyPr/>
                    <a:lstStyle/>
                    <a:p>
                      <a:pPr marL="0" marR="0" indent="0" algn="ctr" defTabSz="914400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№ </a:t>
                      </a:r>
                      <a:r>
                        <a:rPr lang="ru-RU" sz="1400" b="1" i="0" u="none" strike="noStrike" cap="none" spc="-10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п</a:t>
                      </a:r>
                      <a:r>
                        <a:rPr lang="ru-RU" sz="14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/</a:t>
                      </a:r>
                      <a:r>
                        <a:rPr lang="ru-RU" sz="1400" b="1" i="0" u="none" strike="noStrike" cap="none" spc="-10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п</a:t>
                      </a:r>
                      <a:endParaRPr lang="ru-RU" sz="1400" b="1" i="0" u="none" strike="noStrike" cap="none" spc="-10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 Мероприятия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 Планы / результаты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Деятельность территориальных управлений и органов местного самоуправления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5110">
                <a:tc>
                  <a:txBody>
                    <a:bodyPr/>
                    <a:lstStyle/>
                    <a:p>
                      <a:pPr algn="ctr" rtl="0" fontAlgn="t"/>
                      <a:r>
                        <a:rPr kumimoji="0" lang="ru-RU" sz="13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1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Создание центров цифрового образования детей «IT-куб»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Будут поданы заявки</a:t>
                      </a:r>
                      <a:r>
                        <a:rPr lang="ru-RU" sz="13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  <a:p>
                      <a:pPr algn="l" rtl="0" fontAlgn="t"/>
                      <a:r>
                        <a:rPr lang="ru-RU" sz="13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на 2020-2021 годы.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Для ТУ и ОМС (в</a:t>
                      </a:r>
                      <a:r>
                        <a:rPr lang="ru-RU" sz="13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GB" sz="13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I </a:t>
                      </a:r>
                      <a:r>
                        <a:rPr lang="ru-RU" sz="13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полугодии 2019 года)</a:t>
                      </a:r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: подготовка предложений по созданию «</a:t>
                      </a:r>
                      <a:r>
                        <a:rPr lang="en-GB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IT</a:t>
                      </a:r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-кубов» в городах, в т.ч. по размещению.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8563">
                <a:tc>
                  <a:txBody>
                    <a:bodyPr/>
                    <a:lstStyle/>
                    <a:p>
                      <a:pPr algn="ctr" rtl="0" fontAlgn="t"/>
                      <a:r>
                        <a:rPr kumimoji="0" lang="ru-RU" sz="13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2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Внедрение целевой модели цифровой образовательной среды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Внедрение целевой модели </a:t>
                      </a:r>
                    </a:p>
                    <a:p>
                      <a:pPr algn="l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 2020 года.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Для ТУ (в 2020 году): участие</a:t>
                      </a:r>
                      <a:r>
                        <a:rPr lang="ru-RU" sz="13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во внедрении целевой модели.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0" y="732992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002060"/>
                </a:solidFill>
              </a:rPr>
              <a:t>Федеральный проект «Цифровая образовательная среда»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-32" y="1071546"/>
            <a:ext cx="91440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0" y="2714620"/>
            <a:ext cx="91440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i="1" dirty="0" smtClean="0">
                <a:solidFill>
                  <a:schemeClr val="tx1"/>
                </a:solidFill>
              </a:rPr>
              <a:t>Целевые показатели ФП «Цифровая образовательная среда» по стране </a:t>
            </a:r>
            <a:r>
              <a:rPr lang="ru-RU" sz="1400" b="1" i="1" dirty="0" smtClean="0">
                <a:solidFill>
                  <a:srgbClr val="C00000"/>
                </a:solidFill>
              </a:rPr>
              <a:t>(и Самарской области)</a:t>
            </a:r>
            <a:r>
              <a:rPr lang="ru-RU" sz="1400" b="1" i="1" dirty="0" smtClean="0">
                <a:solidFill>
                  <a:schemeClr val="tx1"/>
                </a:solidFill>
              </a:rPr>
              <a:t>: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Во всех субъектах РФ внедрена </a:t>
            </a:r>
            <a:r>
              <a:rPr lang="ru-RU" sz="1400" b="1" dirty="0" smtClean="0">
                <a:latin typeface="Times New Roman"/>
              </a:rPr>
              <a:t>целевая модель цифровой образовательной среды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(Выполнение в 2020 г.).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400" b="1" dirty="0" smtClean="0">
                <a:latin typeface="Times New Roman"/>
              </a:rPr>
              <a:t>Создание не менее 340 центров цифрового образования детей «IT-куб»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(Не менее 6 центров «</a:t>
            </a:r>
            <a:r>
              <a:rPr lang="en-GB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») .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Подключение до конца 2024 года 100% городских школ к сети Интернет на скорости не менее 100 Мб/с и    </a:t>
            </a:r>
          </a:p>
          <a:p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100% сельских школ на скорости не менее 50 Мб/с.</a:t>
            </a:r>
            <a:endParaRPr lang="ru-RU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-15868" y="4090578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002060"/>
                </a:solidFill>
              </a:rPr>
              <a:t>Федеральный проект «Учитель будущего»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-15868" y="4429132"/>
            <a:ext cx="91440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682303"/>
              </p:ext>
            </p:extLst>
          </p:nvPr>
        </p:nvGraphicFramePr>
        <p:xfrm>
          <a:off x="107500" y="4618443"/>
          <a:ext cx="8893655" cy="1239449"/>
        </p:xfrm>
        <a:graphic>
          <a:graphicData uri="http://schemas.openxmlformats.org/drawingml/2006/table">
            <a:tbl>
              <a:tblPr/>
              <a:tblGrid>
                <a:gridCol w="3362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281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28892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000395"/>
              </a:tblGrid>
              <a:tr h="214314">
                <a:tc>
                  <a:txBody>
                    <a:bodyPr/>
                    <a:lstStyle/>
                    <a:p>
                      <a:pPr marL="0" marR="0" indent="0" algn="ctr" defTabSz="914400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№ </a:t>
                      </a:r>
                      <a:r>
                        <a:rPr lang="ru-RU" sz="1400" b="1" i="0" u="none" strike="noStrike" cap="none" spc="-10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п</a:t>
                      </a:r>
                      <a:r>
                        <a:rPr lang="ru-RU" sz="14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/</a:t>
                      </a:r>
                      <a:r>
                        <a:rPr lang="ru-RU" sz="1400" b="1" i="0" u="none" strike="noStrike" cap="none" spc="-10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п</a:t>
                      </a:r>
                      <a:endParaRPr lang="ru-RU" sz="1400" b="1" i="0" u="none" strike="noStrike" cap="none" spc="-10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 Мероприятия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 Планы / результаты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Деятельность территориальных управлений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06627">
                <a:tc>
                  <a:txBody>
                    <a:bodyPr/>
                    <a:lstStyle/>
                    <a:p>
                      <a:pPr algn="ctr" rtl="0" fontAlgn="t"/>
                      <a:r>
                        <a:rPr kumimoji="0" lang="ru-RU" sz="13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1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Создание центров непрерывного повышения </a:t>
                      </a:r>
                      <a:r>
                        <a:rPr lang="ru-RU" sz="13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профмастерства</a:t>
                      </a:r>
                      <a:r>
                        <a:rPr lang="ru-RU" sz="13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  педагогов и аккредитационных центров системы образования</a:t>
                      </a:r>
                      <a:endParaRPr lang="ru-RU" sz="1300" b="1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Times New Roman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Участие в конкурсе в 2019 году (на финансирование в 2020 году).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В </a:t>
                      </a:r>
                      <a:r>
                        <a:rPr lang="en-GB" sz="13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I </a:t>
                      </a:r>
                      <a:r>
                        <a:rPr lang="ru-RU" sz="13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полугодии 2019 года</a:t>
                      </a:r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:  подготовка  предложений по созданию центров </a:t>
                      </a:r>
                      <a:r>
                        <a:rPr lang="ru-RU" sz="13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непрерывного повышения </a:t>
                      </a:r>
                      <a:r>
                        <a:rPr lang="ru-RU" sz="13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профмастерства</a:t>
                      </a:r>
                      <a:r>
                        <a:rPr lang="ru-RU" sz="13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  педагогов на базе РЦ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-15868" y="5949280"/>
            <a:ext cx="9144000" cy="51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i="1" dirty="0" smtClean="0">
                <a:solidFill>
                  <a:schemeClr val="tx1"/>
                </a:solidFill>
              </a:rPr>
              <a:t>Целевые показатели ФП «Учитель будущего» по стране </a:t>
            </a:r>
            <a:r>
              <a:rPr lang="ru-RU" sz="1400" b="1" i="1" dirty="0" smtClean="0">
                <a:solidFill>
                  <a:srgbClr val="C00000"/>
                </a:solidFill>
              </a:rPr>
              <a:t>(и Самарской области)</a:t>
            </a:r>
            <a:r>
              <a:rPr lang="ru-RU" sz="1400" b="1" i="1" dirty="0" smtClean="0">
                <a:solidFill>
                  <a:schemeClr val="tx1"/>
                </a:solidFill>
              </a:rPr>
              <a:t>:</a:t>
            </a:r>
          </a:p>
          <a:p>
            <a:r>
              <a:rPr lang="ru-RU" sz="13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менее 50% педагогов повысили уровень </a:t>
            </a:r>
            <a:r>
              <a:rPr lang="ru-RU" sz="135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профмастерства</a:t>
            </a:r>
            <a:r>
              <a:rPr lang="ru-RU" sz="13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форматах непрерывного образования </a:t>
            </a:r>
            <a:r>
              <a:rPr lang="ru-RU" sz="135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(К 2024 году).</a:t>
            </a:r>
          </a:p>
        </p:txBody>
      </p:sp>
    </p:spTree>
    <p:extLst>
      <p:ext uri="{BB962C8B-B14F-4D97-AF65-F5344CB8AC3E}">
        <p14:creationId xmlns:p14="http://schemas.microsoft.com/office/powerpoint/2010/main" val="389262726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Shape 431"/>
          <p:cNvSpPr>
            <a:spLocks noGrp="1"/>
          </p:cNvSpPr>
          <p:nvPr>
            <p:ph type="sldNum" sz="quarter" idx="2"/>
          </p:nvPr>
        </p:nvSpPr>
        <p:spPr>
          <a:xfrm>
            <a:off x="8172399" y="6652002"/>
            <a:ext cx="174772" cy="22698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5</a:t>
            </a:fld>
            <a:endParaRPr/>
          </a:p>
        </p:txBody>
      </p:sp>
      <p:sp>
        <p:nvSpPr>
          <p:cNvPr id="432" name="Shape 432"/>
          <p:cNvSpPr>
            <a:spLocks noGrp="1"/>
          </p:cNvSpPr>
          <p:nvPr>
            <p:ph type="title"/>
          </p:nvPr>
        </p:nvSpPr>
        <p:spPr>
          <a:xfrm>
            <a:off x="755576" y="-27384"/>
            <a:ext cx="8388423" cy="764705"/>
          </a:xfrm>
          <a:prstGeom prst="rect">
            <a:avLst/>
          </a:prstGeom>
        </p:spPr>
        <p:txBody>
          <a:bodyPr/>
          <a:lstStyle/>
          <a:p>
            <a:r>
              <a:t> </a:t>
            </a:r>
          </a:p>
        </p:txBody>
      </p:sp>
      <p:sp>
        <p:nvSpPr>
          <p:cNvPr id="435" name="Shape 435"/>
          <p:cNvSpPr/>
          <p:nvPr/>
        </p:nvSpPr>
        <p:spPr>
          <a:xfrm>
            <a:off x="857224" y="99932"/>
            <a:ext cx="8286777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ru-RU" dirty="0" smtClean="0"/>
              <a:t>НАЦИОНАЛЬНЫЙ ПРОЕКТ «ОБРАЗОВАНИЕ»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568596"/>
              </p:ext>
            </p:extLst>
          </p:nvPr>
        </p:nvGraphicFramePr>
        <p:xfrm>
          <a:off x="107502" y="1160940"/>
          <a:ext cx="8893654" cy="1760550"/>
        </p:xfrm>
        <a:graphic>
          <a:graphicData uri="http://schemas.openxmlformats.org/drawingml/2006/table">
            <a:tbl>
              <a:tblPr/>
              <a:tblGrid>
                <a:gridCol w="3189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443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65171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365171"/>
              </a:tblGrid>
              <a:tr h="447854">
                <a:tc>
                  <a:txBody>
                    <a:bodyPr/>
                    <a:lstStyle/>
                    <a:p>
                      <a:pPr marL="0" marR="0" indent="0" algn="ctr" defTabSz="914400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№ </a:t>
                      </a:r>
                      <a:r>
                        <a:rPr lang="ru-RU" sz="1400" b="1" i="0" u="none" strike="noStrike" cap="none" spc="-10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п</a:t>
                      </a:r>
                      <a:r>
                        <a:rPr lang="ru-RU" sz="14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/</a:t>
                      </a:r>
                      <a:r>
                        <a:rPr lang="ru-RU" sz="1400" b="1" i="0" u="none" strike="noStrike" cap="none" spc="-10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п</a:t>
                      </a:r>
                      <a:endParaRPr lang="ru-RU" sz="1400" b="1" i="0" u="none" strike="noStrike" cap="none" spc="-10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 Мероприятия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 Планы / результаты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Деятельность территориальных управлений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7130">
                <a:tc>
                  <a:txBody>
                    <a:bodyPr/>
                    <a:lstStyle/>
                    <a:p>
                      <a:pPr algn="ctr" rtl="0" fontAlgn="t"/>
                      <a:r>
                        <a:rPr kumimoji="0" lang="ru-RU" sz="13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1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Создание центров опережающей </a:t>
                      </a:r>
                      <a:r>
                        <a:rPr lang="ru-RU" sz="13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проф. </a:t>
                      </a:r>
                      <a:r>
                        <a:rPr lang="ru-RU" sz="13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подготовки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Будут поданы заявки</a:t>
                      </a:r>
                      <a:r>
                        <a:rPr lang="ru-RU" sz="13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на 2020-2021 годы.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Участие в создании Центров.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2234">
                <a:tc>
                  <a:txBody>
                    <a:bodyPr/>
                    <a:lstStyle/>
                    <a:p>
                      <a:pPr algn="ctr" rtl="0" fontAlgn="t"/>
                      <a:r>
                        <a:rPr kumimoji="0" lang="ru-RU" sz="13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2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Оснащение мастерских современной мат.-тех. базой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План –</a:t>
                      </a:r>
                      <a:r>
                        <a:rPr lang="ru-RU" sz="13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ежегодное оснащение не менее 9-ти мастерских. 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Содействие в оснащении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0" y="732992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002060"/>
                </a:solidFill>
              </a:rPr>
              <a:t>Федеральный проект «Молодые профессионалы»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-32" y="1071546"/>
            <a:ext cx="91440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0" y="3000372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i="1" dirty="0" smtClean="0">
                <a:solidFill>
                  <a:schemeClr val="tx1"/>
                </a:solidFill>
              </a:rPr>
              <a:t>Целевые показатели ФП «Молодые профессионалы» по стране </a:t>
            </a:r>
            <a:r>
              <a:rPr lang="ru-RU" sz="1400" b="1" i="1" dirty="0" smtClean="0">
                <a:solidFill>
                  <a:srgbClr val="C00000"/>
                </a:solidFill>
              </a:rPr>
              <a:t>(и Самарской области)</a:t>
            </a:r>
            <a:r>
              <a:rPr lang="ru-RU" sz="1400" b="1" i="1" dirty="0" smtClean="0">
                <a:solidFill>
                  <a:schemeClr val="tx1"/>
                </a:solidFill>
              </a:rPr>
              <a:t>: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400" b="1" dirty="0" smtClean="0">
                <a:latin typeface="Times New Roman"/>
              </a:rPr>
              <a:t>Создание до конца 2024 года не менее 100 центров опережающей проф. подготовки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(Не менее 1-го центра).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400" b="1" dirty="0" smtClean="0">
                <a:latin typeface="Times New Roman"/>
              </a:rPr>
              <a:t>Не менее 5000 мастерских до конца 2024 г. оснащены современным оборудованием </a:t>
            </a:r>
            <a:r>
              <a:rPr lang="ru-RU" sz="135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(Не менее 54 мастерских).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-32" y="4041965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002060"/>
                </a:solidFill>
              </a:rPr>
              <a:t>Федеральный проект «Социальная активность»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111457"/>
              </p:ext>
            </p:extLst>
          </p:nvPr>
        </p:nvGraphicFramePr>
        <p:xfrm>
          <a:off x="120482" y="4556341"/>
          <a:ext cx="8880674" cy="1048316"/>
        </p:xfrm>
        <a:graphic>
          <a:graphicData uri="http://schemas.openxmlformats.org/drawingml/2006/table">
            <a:tbl>
              <a:tblPr/>
              <a:tblGrid>
                <a:gridCol w="3185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416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6026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360260"/>
              </a:tblGrid>
              <a:tr h="447854">
                <a:tc>
                  <a:txBody>
                    <a:bodyPr/>
                    <a:lstStyle/>
                    <a:p>
                      <a:pPr marL="0" marR="0" indent="0" algn="ctr" defTabSz="914400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№ </a:t>
                      </a:r>
                      <a:r>
                        <a:rPr lang="ru-RU" sz="1400" b="1" i="0" u="none" strike="noStrike" cap="none" spc="-10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п</a:t>
                      </a:r>
                      <a:r>
                        <a:rPr lang="ru-RU" sz="14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/</a:t>
                      </a:r>
                      <a:r>
                        <a:rPr lang="ru-RU" sz="1400" b="1" i="0" u="none" strike="noStrike" cap="none" spc="-10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п</a:t>
                      </a:r>
                      <a:endParaRPr lang="ru-RU" sz="1400" b="1" i="0" u="none" strike="noStrike" cap="none" spc="-10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 Мероприятия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 Планы / результаты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Деятельность территориальных управлений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7130">
                <a:tc>
                  <a:txBody>
                    <a:bodyPr/>
                    <a:lstStyle/>
                    <a:p>
                      <a:pPr algn="ctr" rtl="0" fontAlgn="t"/>
                      <a:r>
                        <a:rPr kumimoji="0" lang="ru-RU" sz="13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1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Создание центров по поддержке добровольчества</a:t>
                      </a:r>
                      <a:endParaRPr lang="ru-RU" sz="1300" b="1" i="0" u="none" strike="noStrike" cap="none" spc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uFillTx/>
                        <a:latin typeface="Times New Roman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</a:t>
                      </a: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оздание до 2024 года не менее </a:t>
                      </a:r>
                    </a:p>
                    <a:p>
                      <a:pPr algn="l" rtl="0" fontAlgn="t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волонтёрских кабинетов.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В </a:t>
                      </a:r>
                      <a:r>
                        <a:rPr lang="en-GB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I</a:t>
                      </a:r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полугодии 2019 года: подготовка предложений по созданию волонтёрских кабинетов.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>
            <a:off x="0" y="4383734"/>
            <a:ext cx="91440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-32" y="5744379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i="1" dirty="0" smtClean="0">
                <a:solidFill>
                  <a:schemeClr val="tx1"/>
                </a:solidFill>
              </a:rPr>
              <a:t>Целевые показатели ФП «Социальная активность» по стране </a:t>
            </a:r>
            <a:r>
              <a:rPr lang="ru-RU" sz="1400" b="1" i="1" dirty="0" smtClean="0">
                <a:solidFill>
                  <a:srgbClr val="C00000"/>
                </a:solidFill>
              </a:rPr>
              <a:t>(и Самарской области)</a:t>
            </a:r>
            <a:r>
              <a:rPr lang="ru-RU" sz="1400" b="1" i="1" dirty="0" smtClean="0">
                <a:solidFill>
                  <a:schemeClr val="tx1"/>
                </a:solidFill>
              </a:rPr>
              <a:t>:</a:t>
            </a:r>
          </a:p>
          <a:p>
            <a:pPr marL="177800" indent="-177800">
              <a:buAutoNum type="arabicPeriod"/>
            </a:pPr>
            <a:r>
              <a:rPr lang="ru-RU" sz="1400" b="1" dirty="0" smtClean="0">
                <a:latin typeface="Times New Roman"/>
              </a:rPr>
              <a:t>Создание до конца 2024 года не менее 18 центров поддержки добровольчества и не менее 300 волонтёрских кабинетов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(Не менее одного центра и 5-ти волонтёрских кабинетов).</a:t>
            </a:r>
          </a:p>
        </p:txBody>
      </p:sp>
    </p:spTree>
    <p:extLst>
      <p:ext uri="{BB962C8B-B14F-4D97-AF65-F5344CB8AC3E}">
        <p14:creationId xmlns:p14="http://schemas.microsoft.com/office/powerpoint/2010/main" val="38926272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Shape 431"/>
          <p:cNvSpPr>
            <a:spLocks noGrp="1"/>
          </p:cNvSpPr>
          <p:nvPr>
            <p:ph type="sldNum" sz="quarter" idx="2"/>
          </p:nvPr>
        </p:nvSpPr>
        <p:spPr>
          <a:xfrm>
            <a:off x="8172399" y="6652002"/>
            <a:ext cx="174772" cy="22698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6</a:t>
            </a:fld>
            <a:endParaRPr/>
          </a:p>
        </p:txBody>
      </p:sp>
      <p:sp>
        <p:nvSpPr>
          <p:cNvPr id="432" name="Shape 432"/>
          <p:cNvSpPr>
            <a:spLocks noGrp="1"/>
          </p:cNvSpPr>
          <p:nvPr>
            <p:ph type="title"/>
          </p:nvPr>
        </p:nvSpPr>
        <p:spPr>
          <a:xfrm>
            <a:off x="755576" y="-27384"/>
            <a:ext cx="8388423" cy="764705"/>
          </a:xfrm>
          <a:prstGeom prst="rect">
            <a:avLst/>
          </a:prstGeom>
        </p:spPr>
        <p:txBody>
          <a:bodyPr/>
          <a:lstStyle/>
          <a:p>
            <a:r>
              <a:t> </a:t>
            </a:r>
          </a:p>
        </p:txBody>
      </p:sp>
      <p:sp>
        <p:nvSpPr>
          <p:cNvPr id="435" name="Shape 435"/>
          <p:cNvSpPr/>
          <p:nvPr/>
        </p:nvSpPr>
        <p:spPr>
          <a:xfrm>
            <a:off x="857224" y="99932"/>
            <a:ext cx="8286777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ru-RU" dirty="0" smtClean="0"/>
              <a:t>НАЦИОНАЛЬНЫЙ ПРОЕКТ «ОБРАЗОВАНИЕ»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778247"/>
              </p:ext>
            </p:extLst>
          </p:nvPr>
        </p:nvGraphicFramePr>
        <p:xfrm>
          <a:off x="107503" y="1123758"/>
          <a:ext cx="8893652" cy="4066074"/>
        </p:xfrm>
        <a:graphic>
          <a:graphicData uri="http://schemas.openxmlformats.org/drawingml/2006/table">
            <a:tbl>
              <a:tblPr/>
              <a:tblGrid>
                <a:gridCol w="3189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73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71768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929089"/>
              </a:tblGrid>
              <a:tr h="304978">
                <a:tc>
                  <a:txBody>
                    <a:bodyPr/>
                    <a:lstStyle/>
                    <a:p>
                      <a:pPr marL="0" marR="0" indent="0" algn="ctr" defTabSz="914400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№ </a:t>
                      </a:r>
                      <a:r>
                        <a:rPr lang="ru-RU" sz="1200" b="1" i="0" u="none" strike="noStrike" cap="none" spc="-10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п</a:t>
                      </a:r>
                      <a:r>
                        <a:rPr lang="ru-RU" sz="12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/</a:t>
                      </a:r>
                      <a:r>
                        <a:rPr lang="ru-RU" sz="1200" b="1" i="0" u="none" strike="noStrike" cap="none" spc="-10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п</a:t>
                      </a:r>
                      <a:endParaRPr lang="ru-RU" sz="1200" b="1" i="0" u="none" strike="noStrike" cap="none" spc="-10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 Мероприятия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 Планы / результаты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Деятельность территориальных управлений и органов местного самоуправления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ctr" rtl="0" fontAlgn="t"/>
                      <a:r>
                        <a:rPr kumimoji="0" lang="ru-RU" sz="12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FillTx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1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kumimoji="0" lang="ru-RU" sz="12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FillTx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Создание модельных центров доп. образования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kumimoji="0" lang="ru-RU" sz="12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FillTx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Создание центра в 2019 году.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kumimoji="0" lang="ru-RU" sz="12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FillTx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***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2514">
                <a:tc>
                  <a:txBody>
                    <a:bodyPr/>
                    <a:lstStyle/>
                    <a:p>
                      <a:pPr algn="ctr" rtl="0" fontAlgn="t"/>
                      <a:r>
                        <a:rPr kumimoji="0" lang="ru-RU" sz="12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2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kumimoji="0" lang="ru-RU" sz="12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FillTx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Создание в вузах центров ДОД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kumimoji="0" lang="ru-RU" sz="12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FillTx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Создание центра доп. образования на базе </a:t>
                      </a:r>
                      <a:r>
                        <a:rPr kumimoji="0" lang="ru-RU" sz="12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FillTx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СамГТУ</a:t>
                      </a:r>
                      <a:r>
                        <a:rPr kumimoji="0" lang="ru-RU" sz="12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FillTx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***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2400">
                <a:tc>
                  <a:txBody>
                    <a:bodyPr/>
                    <a:lstStyle/>
                    <a:p>
                      <a:pPr algn="ctr" rtl="0" fontAlgn="t"/>
                      <a:r>
                        <a:rPr kumimoji="0" lang="ru-RU" sz="12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3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Создание новых мест доп. образования детей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В конкурсе участвуют субъекты РФ, имеющие охват менее 50%.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***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2421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Создание детских технопарков «</a:t>
                      </a:r>
                      <a:r>
                        <a:rPr lang="ru-RU" sz="1200" b="1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Кванториум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»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Будут поданы заявки</a:t>
                      </a:r>
                      <a:r>
                        <a:rPr lang="ru-RU" sz="12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на 2020-2021 годы.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Для ТУ и ОМС: подготовка предложений по созданию стационарных «</a:t>
                      </a:r>
                      <a:r>
                        <a:rPr lang="ru-RU" sz="1200" b="1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Кванториумов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», в том числе по их размещению (в помещениях не менее 800 кв.м.)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9086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Создание центров поддержки одаренных детей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Заявка на 2021 год.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***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46305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Создание в сельских школах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условий для занятий физкультурой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Капитальный ремонт спортивных залов и установке универсальных спортивных площадок</a:t>
                      </a:r>
                      <a:r>
                        <a:rPr lang="ru-RU" sz="12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.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Для ТУ (в 2018 году): подготовка предложений по школам, нуждающимся в участии в мероприятии.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Для ОМС: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1) представить проектно-сметную документацию на проведение строительно-монтажных работ, получившую положительное заключение государственной экспертизы;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2) предусмотреть средства из бюджета муниципального образования для софинансирования мероприятия.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285984" y="732992"/>
            <a:ext cx="512672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</a:rPr>
              <a:t>Федеральный проект «Успех каждого ребёнка»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-32" y="1071546"/>
            <a:ext cx="91440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0" y="5241138"/>
            <a:ext cx="9144000" cy="1331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</a:pPr>
            <a:r>
              <a:rPr lang="ru-RU" sz="1300" b="1" i="1" dirty="0" smtClean="0">
                <a:solidFill>
                  <a:schemeClr val="tx1"/>
                </a:solidFill>
              </a:rPr>
              <a:t>Целевые показатели ФП «Успех каждого ребёнка» по стране </a:t>
            </a:r>
            <a:r>
              <a:rPr lang="ru-RU" sz="1300" b="1" i="1" dirty="0" smtClean="0">
                <a:solidFill>
                  <a:srgbClr val="C00000"/>
                </a:solidFill>
              </a:rPr>
              <a:t>(и Самарской области)</a:t>
            </a:r>
            <a:r>
              <a:rPr lang="ru-RU" sz="1300" b="1" i="1" dirty="0" smtClean="0">
                <a:solidFill>
                  <a:schemeClr val="tx1"/>
                </a:solidFill>
              </a:rPr>
              <a:t>:</a:t>
            </a:r>
          </a:p>
          <a:p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Создание в каждом субъекте РФ модельных центров доп. образования </a:t>
            </a:r>
            <a:r>
              <a:rPr lang="ru-RU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(Выполнение в 2019 году).</a:t>
            </a:r>
          </a:p>
          <a:p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Создание не менее 100 центров доп. образования на базе вузов </a:t>
            </a:r>
            <a:r>
              <a:rPr lang="ru-RU" sz="1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(Выполнение в 2019 году) </a:t>
            </a:r>
            <a:r>
              <a:rPr lang="ru-RU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Создано не менее 245 стационарных и 340 мобильных «</a:t>
            </a:r>
            <a:r>
              <a:rPr lang="ru-RU" sz="13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Кванториумов</a:t>
            </a:r>
            <a:r>
              <a:rPr lang="ru-RU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 (Создание не менее 4-х).</a:t>
            </a:r>
          </a:p>
          <a:p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Во всех субъектах РФ созданы центры поддержки одаренных детей по модели «Сириус» </a:t>
            </a:r>
            <a:r>
              <a:rPr lang="ru-RU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(Создание в 2021 году).</a:t>
            </a:r>
            <a:r>
              <a:rPr lang="ru-RU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Не </a:t>
            </a:r>
            <a:r>
              <a:rPr lang="ru-RU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менее чем в 7000 сельских школах созданы условия для занятий физкультурой </a:t>
            </a:r>
            <a:r>
              <a:rPr lang="ru-RU" sz="1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(Не менее чем в 100 школах</a:t>
            </a:r>
            <a:r>
              <a:rPr lang="ru-RU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13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62726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Shape 431"/>
          <p:cNvSpPr>
            <a:spLocks noGrp="1"/>
          </p:cNvSpPr>
          <p:nvPr>
            <p:ph type="sldNum" sz="quarter" idx="2"/>
          </p:nvPr>
        </p:nvSpPr>
        <p:spPr>
          <a:xfrm>
            <a:off x="8172399" y="6652002"/>
            <a:ext cx="174772" cy="22698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7</a:t>
            </a:fld>
            <a:endParaRPr/>
          </a:p>
        </p:txBody>
      </p:sp>
      <p:sp>
        <p:nvSpPr>
          <p:cNvPr id="432" name="Shape 432"/>
          <p:cNvSpPr>
            <a:spLocks noGrp="1"/>
          </p:cNvSpPr>
          <p:nvPr>
            <p:ph type="title"/>
          </p:nvPr>
        </p:nvSpPr>
        <p:spPr>
          <a:xfrm>
            <a:off x="755576" y="-27384"/>
            <a:ext cx="8388423" cy="764705"/>
          </a:xfrm>
          <a:prstGeom prst="rect">
            <a:avLst/>
          </a:prstGeom>
        </p:spPr>
        <p:txBody>
          <a:bodyPr/>
          <a:lstStyle/>
          <a:p>
            <a:r>
              <a:t> </a:t>
            </a:r>
          </a:p>
        </p:txBody>
      </p:sp>
      <p:sp>
        <p:nvSpPr>
          <p:cNvPr id="435" name="Shape 435"/>
          <p:cNvSpPr/>
          <p:nvPr/>
        </p:nvSpPr>
        <p:spPr>
          <a:xfrm>
            <a:off x="857224" y="99932"/>
            <a:ext cx="8286777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ru-RU" dirty="0" smtClean="0"/>
              <a:t>НАЦИОНАЛЬНЫЙ ПРОЕКТ «ДЕМОГРАФИЯ»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40554"/>
              </p:ext>
            </p:extLst>
          </p:nvPr>
        </p:nvGraphicFramePr>
        <p:xfrm>
          <a:off x="35495" y="1743458"/>
          <a:ext cx="8965661" cy="3440996"/>
        </p:xfrm>
        <a:graphic>
          <a:graphicData uri="http://schemas.openxmlformats.org/drawingml/2006/table">
            <a:tbl>
              <a:tblPr/>
              <a:tblGrid>
                <a:gridCol w="3215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530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2826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5062841"/>
              </a:tblGrid>
              <a:tr h="447854">
                <a:tc>
                  <a:txBody>
                    <a:bodyPr/>
                    <a:lstStyle/>
                    <a:p>
                      <a:pPr marL="0" marR="0" indent="0" algn="ctr" defTabSz="914400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№ </a:t>
                      </a:r>
                      <a:r>
                        <a:rPr lang="ru-RU" sz="1400" b="1" i="0" u="none" strike="noStrike" cap="none" spc="-10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п</a:t>
                      </a:r>
                      <a:r>
                        <a:rPr lang="ru-RU" sz="14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/</a:t>
                      </a:r>
                      <a:r>
                        <a:rPr lang="ru-RU" sz="1400" b="1" i="0" u="none" strike="noStrike" cap="none" spc="-10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п</a:t>
                      </a:r>
                      <a:endParaRPr lang="ru-RU" sz="1400" b="1" i="0" u="none" strike="noStrike" cap="none" spc="-10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 Мероприятия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 Планы / результаты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b="1" i="0" u="none" strike="noStrike" cap="none" spc="-1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Деятельность территориальных управлений и органов местного самоуправления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9232">
                <a:tc>
                  <a:txBody>
                    <a:bodyPr/>
                    <a:lstStyle/>
                    <a:p>
                      <a:pPr algn="ctr" rtl="0" fontAlgn="t"/>
                      <a:r>
                        <a:rPr kumimoji="0" lang="ru-RU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1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kumimoji="0" lang="ru-RU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Создание </a:t>
                      </a:r>
                      <a:r>
                        <a:rPr kumimoji="0" lang="ru-RU" sz="1400" b="1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новых </a:t>
                      </a:r>
                    </a:p>
                    <a:p>
                      <a:pPr algn="l" rtl="0" fontAlgn="t"/>
                      <a:r>
                        <a:rPr kumimoji="0" lang="ru-RU" sz="1400" b="1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мест </a:t>
                      </a:r>
                      <a:r>
                        <a:rPr kumimoji="0" lang="ru-RU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в системе дошкольного образования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Строительство, реконструкция и капитальный ремонт ДОУ.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Для ТУ (в 2018 году): провести анализ потребности в новых местах в ДОУ.</a:t>
                      </a:r>
                    </a:p>
                    <a:p>
                      <a:r>
                        <a:rPr lang="ru-RU" sz="14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Для ОМС (в </a:t>
                      </a:r>
                      <a:r>
                        <a:rPr lang="en-GB" sz="14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I </a:t>
                      </a:r>
                      <a:r>
                        <a:rPr lang="ru-RU" sz="14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полугодии 2019 года):</a:t>
                      </a:r>
                    </a:p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1) осуществить выбор типового проекта ДОУ с ясельными группами из реестра экономически эффективной проектной документации Минстроя России и привязать к местным условиям за счет средств местного бюджета, либо разработать индивидуальную проектно-сметную документацию на строительство школы и включить проект в реестр;</a:t>
                      </a:r>
                    </a:p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2) оформить земельный участок под строительство ДОУ с ясельными группами;</a:t>
                      </a:r>
                    </a:p>
                    <a:p>
                      <a:r>
                        <a:rPr lang="ru-RU" sz="14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+mn-ea"/>
                          <a:cs typeface="+mn-cs"/>
                          <a:sym typeface="Arial"/>
                        </a:rPr>
                        <a:t>3) предусмотреть средства из бюджета муниципального образования для софинансирования мероприятия по строительству.</a:t>
                      </a:r>
                    </a:p>
                  </a:txBody>
                  <a:tcPr marL="6102" marR="6102" marT="61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0" y="772523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 i="1" dirty="0" smtClean="0">
                <a:solidFill>
                  <a:srgbClr val="002060"/>
                </a:solidFill>
              </a:rPr>
              <a:t>Федеральный проект «Содействие занятости женщин – создание условий дошкольного образования  для детей в возрасте до трех лет»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-32" y="1357298"/>
            <a:ext cx="91440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0" y="5429264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i="1" dirty="0" smtClean="0">
                <a:solidFill>
                  <a:schemeClr val="tx1"/>
                </a:solidFill>
              </a:rPr>
              <a:t>Целевые показатели ФП «Содействие занятости женщин – создание условий дошкольного образования  для детей в возрасте до трех лет» по стране </a:t>
            </a:r>
            <a:r>
              <a:rPr lang="ru-RU" sz="1400" b="1" i="1" dirty="0" smtClean="0">
                <a:solidFill>
                  <a:srgbClr val="C00000"/>
                </a:solidFill>
              </a:rPr>
              <a:t>(и Самарской области)</a:t>
            </a:r>
            <a:r>
              <a:rPr lang="ru-RU" sz="1400" b="1" i="1" dirty="0" smtClean="0">
                <a:solidFill>
                  <a:schemeClr val="tx1"/>
                </a:solidFill>
              </a:rPr>
              <a:t>: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Ликвидация очерёдности в детские сады до окончания 2021 года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(Выполнение в установленные сроки).</a:t>
            </a:r>
          </a:p>
        </p:txBody>
      </p:sp>
    </p:spTree>
    <p:extLst>
      <p:ext uri="{BB962C8B-B14F-4D97-AF65-F5344CB8AC3E}">
        <p14:creationId xmlns:p14="http://schemas.microsoft.com/office/powerpoint/2010/main" val="389262726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_ШАБЛОН_МЭР_СО - копия">
  <a:themeElements>
    <a:clrScheme name="_ШАБЛОН_МЭР_СО - копия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_ШАБЛОН_МЭР_СО - копия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_ШАБЛОН_МЭР_СО - копи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_ШАБЛОН_МЭР_СО - копия">
  <a:themeElements>
    <a:clrScheme name="_ШАБЛОН_МЭР_СО - копия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_ШАБЛОН_МЭР_СО - копия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_ШАБЛОН_МЭР_СО - копи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1625</TotalTime>
  <Words>1389</Words>
  <Application>Microsoft Office PowerPoint</Application>
  <PresentationFormat>Экран (4:3)</PresentationFormat>
  <Paragraphs>222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_ШАБЛОН_МЭР_СО - копия</vt:lpstr>
      <vt:lpstr>О ДЕЯТЕЛЬНОСТИ ТЕРРИТОРИАЛЬНЫХ УПРАВЛЕНИЙ И ОРГАНОВ МЕСТНОГО САМОУПРАВЛЕНИЯ ПО РЕАЛИЗАЦИИ В САМАРСКОЙ ОБЛАСТИ МЕРОПРИЯТИЙ НАЦИОНАЛЬНЫХ ПРОЕКТОВ</vt:lpstr>
      <vt:lpstr>Презентация PowerPoint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НАЦИОНАЛЬНЫЙ ПРОЕКТ «Наименование»</dc:title>
  <dc:creator>Шайхова Л.Р.</dc:creator>
  <cp:lastModifiedBy>User</cp:lastModifiedBy>
  <cp:revision>186</cp:revision>
  <cp:lastPrinted>2018-11-01T15:07:01Z</cp:lastPrinted>
  <dcterms:modified xsi:type="dcterms:W3CDTF">2018-11-27T09:24:37Z</dcterms:modified>
</cp:coreProperties>
</file>