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1" r:id="rId2"/>
    <p:sldId id="270" r:id="rId3"/>
    <p:sldId id="263" r:id="rId4"/>
    <p:sldId id="264" r:id="rId5"/>
    <p:sldId id="265" r:id="rId6"/>
    <p:sldId id="275" r:id="rId7"/>
    <p:sldId id="276" r:id="rId8"/>
    <p:sldId id="282" r:id="rId9"/>
    <p:sldId id="293" r:id="rId10"/>
    <p:sldId id="286" r:id="rId11"/>
    <p:sldId id="289" r:id="rId12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0DAE1D-8CD9-4FB3-ABA0-C414A6652EC6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832DCAF-B77E-46FB-AED8-9A2F4469BB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0349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8FEB54-2E23-4445-9FD5-B04A9928FD16}" type="slidenum">
              <a:rPr lang="ru-RU" altLang="ru-RU"/>
              <a:pPr>
                <a:spcBef>
                  <a:spcPct val="0"/>
                </a:spcBef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43926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AFA84B-D455-4AE4-AD55-E93A7E9707A1}" type="slidenum">
              <a:rPr lang="ru-RU" altLang="ru-RU"/>
              <a:pPr>
                <a:spcBef>
                  <a:spcPct val="0"/>
                </a:spcBef>
              </a:pPr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5742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7B1B2A1-14E0-42D2-A219-ECDD81DA3083}" type="slidenum">
              <a:rPr lang="ru-RU" altLang="ru-RU"/>
              <a:pPr>
                <a:spcBef>
                  <a:spcPct val="0"/>
                </a:spcBef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17969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72245AD-ADAF-4F2C-8D2B-2ED6CDEEE5CB}" type="slidenum">
              <a:rPr lang="ru-RU" altLang="ru-RU"/>
              <a:pPr>
                <a:spcBef>
                  <a:spcPct val="0"/>
                </a:spcBef>
              </a:pPr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4499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BD4EAD-6D46-41A5-913B-36E48DC06A04}" type="slidenum">
              <a:rPr lang="ru-RU" altLang="ru-RU"/>
              <a:pPr>
                <a:spcBef>
                  <a:spcPct val="0"/>
                </a:spcBef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86655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D6802E-C02D-4C0C-AA04-59FD8B60B7CA}" type="slidenum">
              <a:rPr lang="ru-RU" altLang="ru-RU"/>
              <a:pPr>
                <a:spcBef>
                  <a:spcPct val="0"/>
                </a:spcBef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5445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A54551A-B3F9-46C2-AB69-34AE090CBF0A}" type="slidenum">
              <a:rPr lang="ru-RU" altLang="ru-RU"/>
              <a:pPr>
                <a:spcBef>
                  <a:spcPct val="0"/>
                </a:spcBef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3444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AD04DD-5580-4D4A-B1C5-77EB25ADC83B}" type="slidenum">
              <a:rPr lang="ru-RU" altLang="ru-RU"/>
              <a:pPr>
                <a:spcBef>
                  <a:spcPct val="0"/>
                </a:spcBef>
              </a:pPr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1869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3444B1-6078-46C9-AD49-02EE6BB4C56D}" type="slidenum">
              <a:rPr lang="ru-RU" altLang="ru-RU"/>
              <a:pPr>
                <a:spcBef>
                  <a:spcPct val="0"/>
                </a:spcBef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4132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1CB2382-D700-4547-BFC4-8A930EB22CAB}" type="slidenum">
              <a:rPr lang="ru-RU" altLang="ru-RU"/>
              <a:pPr>
                <a:spcBef>
                  <a:spcPct val="0"/>
                </a:spcBef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475351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CF964D5-F556-433C-A321-77AD151CFC17}" type="slidenum">
              <a:rPr lang="ru-RU" altLang="ru-RU"/>
              <a:pPr>
                <a:spcBef>
                  <a:spcPct val="0"/>
                </a:spcBef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361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9A482-1BB5-4BCD-A512-4C69C5E6FEFE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E30BE-40D4-4A8D-851B-E4B0B8205CF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915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AF4E6-AEB5-436E-A3B0-3D36768EDDC4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E1AA9-0D5D-4E53-9849-FF5CE8B499A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666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8AEB3-624C-4D48-BAFD-AB5E6E6A0FA3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554B8-5DB1-466B-9C51-5DB02E208C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219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49697-DDE4-448C-B2A4-82DF398F56D7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5837F-1FFC-4BF3-86B7-A470A961DC8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841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2CA7D-E1E4-4E26-BFCD-A9DFB8695C65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6D3A0-A00E-4738-8E67-F79D4D3481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619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08893-342B-49EE-9B26-F53D12E0F08B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D9A55-EB3F-4F05-AE70-98A853F5A5A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7293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E45F6-D945-464A-9097-CD38E1B1F265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D3042-8425-4AA5-83E8-5095ADA1F2E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002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7F0AB-2872-458A-9D4A-EFA85A7B309C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E166F-F0C7-49EC-B9A0-68D20501EA1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1601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E3C08-5BED-41FD-A81A-D742A640746A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01E7C-4BA3-48BB-91C1-4E5BB22697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290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15084-0473-40C4-B0C4-D305914044F6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5A8A8-1502-491B-BB49-F9093D4EEB7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5368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10EAC-5868-4234-AA06-B1B72A0C1AAC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6EFC2-59BD-45C0-BBF1-5C9B6B8ECFB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597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297910-75D0-49DE-8A2A-CBA1DEE7C9BA}" type="datetimeFigureOut">
              <a:rPr lang="ru-RU"/>
              <a:pPr>
                <a:defRPr/>
              </a:pPr>
              <a:t>07.11.2019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01F8CF1-273F-42DF-9C0C-AD2FDB3D973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hyperlink" Target="mailto:pmtv68@yandex.r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prc.ru/?p=317" TargetMode="External"/><Relationship Id="rId5" Type="http://schemas.openxmlformats.org/officeDocument/2006/relationships/hyperlink" Target="https://vk.com/mediation63" TargetMode="Externa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5123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11" name="Прямоугольник 10"/>
          <p:cNvSpPr/>
          <p:nvPr/>
        </p:nvSpPr>
        <p:spPr>
          <a:xfrm>
            <a:off x="3094038" y="152400"/>
            <a:ext cx="8574087" cy="3381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МИНИСТЕРСТВО ОБРАЗОВАНИЯ И НАУКИ САМАРСКОЙ ОБЛАСТИ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48000" y="928688"/>
            <a:ext cx="8548688" cy="39401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5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ru-RU" sz="5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Профилактика употребления наркотических и психотропных средств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46083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513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4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9" name="Прямоугольник 8"/>
          <p:cNvSpPr/>
          <p:nvPr/>
        </p:nvSpPr>
        <p:spPr>
          <a:xfrm>
            <a:off x="2881313" y="642938"/>
            <a:ext cx="9001125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2400" b="1" dirty="0">
              <a:solidFill>
                <a:srgbClr val="0070C0"/>
              </a:solidFill>
            </a:endParaRPr>
          </a:p>
          <a:p>
            <a:pPr algn="ctr" eaLnBrk="1" hangingPunct="1">
              <a:defRPr/>
            </a:pPr>
            <a:endParaRPr lang="ru-RU" sz="24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086" name="Прямоугольник 6"/>
          <p:cNvSpPr>
            <a:spLocks noChangeArrowheads="1"/>
          </p:cNvSpPr>
          <p:nvPr/>
        </p:nvSpPr>
        <p:spPr bwMode="auto">
          <a:xfrm>
            <a:off x="2952750" y="928688"/>
            <a:ext cx="8072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6087" name="Прямоугольник 9"/>
          <p:cNvSpPr>
            <a:spLocks noChangeArrowheads="1"/>
          </p:cNvSpPr>
          <p:nvPr/>
        </p:nvSpPr>
        <p:spPr bwMode="auto">
          <a:xfrm>
            <a:off x="3048000" y="2828925"/>
            <a:ext cx="609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 </a:t>
            </a: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3" name="Заголовок 1">
            <a:extLst/>
          </p:cNvPr>
          <p:cNvSpPr txBox="1">
            <a:spLocks/>
          </p:cNvSpPr>
          <p:nvPr/>
        </p:nvSpPr>
        <p:spPr bwMode="auto">
          <a:xfrm>
            <a:off x="2135188" y="219075"/>
            <a:ext cx="9858375" cy="9906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rgbClr val="0070C0"/>
                </a:solidFill>
                <a:ea typeface="+mj-ea"/>
              </a:rPr>
              <a:t>Способы совершенствования работы по предупреждению суицидальных попыток</a:t>
            </a:r>
          </a:p>
        </p:txBody>
      </p:sp>
      <p:pic>
        <p:nvPicPr>
          <p:cNvPr id="46089" name="Picture 2" descr="C:\Users\11\Desktop\logo.png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38688" y="4357688"/>
            <a:ext cx="1714500" cy="1619250"/>
          </a:xfrm>
          <a:noFill/>
        </p:spPr>
      </p:pic>
      <p:sp>
        <p:nvSpPr>
          <p:cNvPr id="46090" name="Прямоугольник 11"/>
          <p:cNvSpPr>
            <a:spLocks noChangeArrowheads="1"/>
          </p:cNvSpPr>
          <p:nvPr/>
        </p:nvSpPr>
        <p:spPr bwMode="auto">
          <a:xfrm>
            <a:off x="2487613" y="1714500"/>
            <a:ext cx="942975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latin typeface="Arial" panose="020B0604020202020204" pitchFamily="34" charset="0"/>
              </a:rPr>
              <a:t> </a:t>
            </a:r>
            <a:r>
              <a:rPr lang="ru-RU" altLang="ru-RU" sz="1800" dirty="0" smtClean="0">
                <a:latin typeface="Arial" panose="020B0604020202020204" pitchFamily="34" charset="0"/>
              </a:rPr>
              <a:t>   </a:t>
            </a:r>
            <a:r>
              <a:rPr lang="ru-RU" altLang="ru-RU" sz="1800" dirty="0" smtClean="0">
                <a:latin typeface="Arial" panose="020B0604020202020204" pitchFamily="34" charset="0"/>
              </a:rPr>
              <a:t>   </a:t>
            </a:r>
            <a:r>
              <a:rPr lang="ru-RU" altLang="ru-RU" sz="2000" dirty="0">
                <a:latin typeface="Arial" panose="020B0604020202020204" pitchFamily="34" charset="0"/>
              </a:rPr>
              <a:t>Информирование обучающихся, родителей о едином общероссийском номере телефоне доверия </a:t>
            </a:r>
            <a:r>
              <a:rPr lang="ru-RU" altLang="ru-RU" sz="2000" b="1" dirty="0">
                <a:solidFill>
                  <a:srgbClr val="C00000"/>
                </a:solidFill>
                <a:latin typeface="Arial" panose="020B0604020202020204" pitchFamily="34" charset="0"/>
              </a:rPr>
              <a:t>8 800 2000 122.</a:t>
            </a:r>
            <a:r>
              <a:rPr lang="ru-RU" altLang="ru-RU" sz="2000" b="1" dirty="0">
                <a:latin typeface="Arial" panose="020B0604020202020204" pitchFamily="34" charset="0"/>
              </a:rPr>
              <a:t> </a:t>
            </a:r>
            <a:r>
              <a:rPr lang="ru-RU" altLang="ru-RU" sz="2000" dirty="0">
                <a:latin typeface="Arial" panose="020B0604020202020204" pitchFamily="34" charset="0"/>
              </a:rPr>
              <a:t>Это экстренная психологическая помощь, которая оказывается специалистами действующих региональных служб, подключенных к единому общероссийскому номеру. Анонимность, конфиденциальность и доступность – основные принципы работы детского телефона доверия. Запущен сайт «Детский телефон доверия», о представлен во всех социальных сетях</a:t>
            </a:r>
          </a:p>
        </p:txBody>
      </p:sp>
      <p:pic>
        <p:nvPicPr>
          <p:cNvPr id="46091" name="Picture 3" descr="C:\Users\11\Desktop\банер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4572000"/>
            <a:ext cx="18573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52227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513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8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9" name="Прямоугольник 8"/>
          <p:cNvSpPr/>
          <p:nvPr/>
        </p:nvSpPr>
        <p:spPr>
          <a:xfrm>
            <a:off x="2881313" y="642938"/>
            <a:ext cx="9001125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2400" b="1" dirty="0">
              <a:solidFill>
                <a:srgbClr val="0070C0"/>
              </a:solidFill>
            </a:endParaRPr>
          </a:p>
          <a:p>
            <a:pPr algn="ctr" eaLnBrk="1" hangingPunct="1">
              <a:defRPr/>
            </a:pPr>
            <a:endParaRPr lang="ru-RU" sz="24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230" name="Прямоугольник 6"/>
          <p:cNvSpPr>
            <a:spLocks noChangeArrowheads="1"/>
          </p:cNvSpPr>
          <p:nvPr/>
        </p:nvSpPr>
        <p:spPr bwMode="auto">
          <a:xfrm>
            <a:off x="2952750" y="928688"/>
            <a:ext cx="8072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2231" name="Прямоугольник 9"/>
          <p:cNvSpPr>
            <a:spLocks noChangeArrowheads="1"/>
          </p:cNvSpPr>
          <p:nvPr/>
        </p:nvSpPr>
        <p:spPr bwMode="auto">
          <a:xfrm>
            <a:off x="3048000" y="2828925"/>
            <a:ext cx="609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 </a:t>
            </a: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3" name="Заголовок 1">
            <a:extLst/>
          </p:cNvPr>
          <p:cNvSpPr txBox="1">
            <a:spLocks/>
          </p:cNvSpPr>
          <p:nvPr/>
        </p:nvSpPr>
        <p:spPr bwMode="auto">
          <a:xfrm>
            <a:off x="1881188" y="533400"/>
            <a:ext cx="9429750" cy="9906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endParaRPr lang="ru-RU" sz="2400" b="1" dirty="0">
              <a:solidFill>
                <a:srgbClr val="0070C0"/>
              </a:solidFill>
              <a:ea typeface="+mj-ea"/>
            </a:endParaRPr>
          </a:p>
        </p:txBody>
      </p:sp>
      <p:pic>
        <p:nvPicPr>
          <p:cNvPr id="52233" name="Picture 2" descr="C:\Users\11\Desktop\МОиН СО\суицид\img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600" y="26988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7171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7173" name="Прямоугольник 7"/>
          <p:cNvSpPr>
            <a:spLocks noChangeArrowheads="1"/>
          </p:cNvSpPr>
          <p:nvPr/>
        </p:nvSpPr>
        <p:spPr bwMode="auto">
          <a:xfrm>
            <a:off x="2454275" y="858838"/>
            <a:ext cx="9432925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     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latin typeface="Arial" panose="020B0604020202020204" pitchFamily="34" charset="0"/>
              </a:rPr>
              <a:t>         </a:t>
            </a:r>
            <a:r>
              <a:rPr lang="ru-RU" altLang="ru-RU" sz="2400" b="1">
                <a:latin typeface="Arial" panose="020B0604020202020204" pitchFamily="34" charset="0"/>
              </a:rPr>
              <a:t>Рост преступлений, совершенных несовершеннолетними в сфере незаконного оборота наркотических средств, в том числе в Самарской области (оборот на 112,5%, сбыт - на 158,3%).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latin typeface="Arial" panose="020B0604020202020204" pitchFamily="34" charset="0"/>
              </a:rPr>
              <a:t>        Увеличение количества несовершеннолетних, отравившихся наркотическими веществами – 10 человек                  (7 – за 2018 год), в том числе двое с летальным исходом</a:t>
            </a:r>
          </a:p>
        </p:txBody>
      </p:sp>
      <p:sp>
        <p:nvSpPr>
          <p:cNvPr id="7174" name="Прямоугольник 11"/>
          <p:cNvSpPr>
            <a:spLocks noChangeArrowheads="1"/>
          </p:cNvSpPr>
          <p:nvPr/>
        </p:nvSpPr>
        <p:spPr bwMode="auto">
          <a:xfrm>
            <a:off x="2711450" y="268288"/>
            <a:ext cx="92344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Актуальность профилактической работы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95775" y="4149725"/>
            <a:ext cx="7500938" cy="22225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Необходимость оказания своевременной адресной профилактической помощи обучающимся «группы риска»</a:t>
            </a:r>
            <a:endParaRPr lang="ru-RU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19459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7688" y="-36513"/>
            <a:ext cx="13073063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9" name="Прямоугольник 8"/>
          <p:cNvSpPr/>
          <p:nvPr/>
        </p:nvSpPr>
        <p:spPr>
          <a:xfrm>
            <a:off x="3048000" y="928688"/>
            <a:ext cx="8548688" cy="8620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5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66938" y="571500"/>
            <a:ext cx="9144000" cy="1384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Областная социально-педагогическая  программа профилактики вредных привычек </a:t>
            </a:r>
          </a:p>
          <a:p>
            <a:pPr algn="ctr" eaLnBrk="1" hangingPunct="1">
              <a:defRPr/>
            </a:pPr>
            <a:r>
              <a:rPr lang="ru-RU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«Свежий ветер»</a:t>
            </a:r>
          </a:p>
        </p:txBody>
      </p:sp>
      <p:sp>
        <p:nvSpPr>
          <p:cNvPr id="19463" name="Прямоугольник 9"/>
          <p:cNvSpPr>
            <a:spLocks noChangeArrowheads="1"/>
          </p:cNvSpPr>
          <p:nvPr/>
        </p:nvSpPr>
        <p:spPr bwMode="auto">
          <a:xfrm>
            <a:off x="3048000" y="3105150"/>
            <a:ext cx="6096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Областная социально-педагогическая  программа профилактики вредных привычек «Свежий ветер»</a:t>
            </a: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9464" name="Прямоугольник 11"/>
          <p:cNvSpPr>
            <a:spLocks noChangeArrowheads="1"/>
          </p:cNvSpPr>
          <p:nvPr/>
        </p:nvSpPr>
        <p:spPr bwMode="auto">
          <a:xfrm>
            <a:off x="3200400" y="3257550"/>
            <a:ext cx="6096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chemeClr val="bg1"/>
                </a:solidFill>
                <a:latin typeface="Arial" panose="020B0604020202020204" pitchFamily="34" charset="0"/>
              </a:rPr>
              <a:t>Областная социально-педагогическая  программа профилактики вредных привычек «Свежий ветер»</a:t>
            </a:r>
            <a:endParaRPr lang="ru-RU" altLang="ru-RU" sz="1800">
              <a:latin typeface="Arial" panose="020B0604020202020204" pitchFamily="34" charset="0"/>
            </a:endParaRPr>
          </a:p>
        </p:txBody>
      </p:sp>
      <p:pic>
        <p:nvPicPr>
          <p:cNvPr id="19465" name="Picture 2" descr="C:\Users\11\Desktop\Рисунок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214563"/>
            <a:ext cx="4667250" cy="318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3" descr="C:\Users\11\Desktop\Рисунок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25" y="2214563"/>
            <a:ext cx="4233863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21507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9" name="Прямоугольник 8"/>
          <p:cNvSpPr/>
          <p:nvPr/>
        </p:nvSpPr>
        <p:spPr>
          <a:xfrm>
            <a:off x="2927350" y="274638"/>
            <a:ext cx="9001125" cy="67405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ru-RU" sz="2400" b="1" dirty="0"/>
              <a:t>В рамках данной программы в 2019 - 2020 учебном году будут организованы и проведены:</a:t>
            </a:r>
          </a:p>
          <a:p>
            <a:pPr algn="ctr" eaLnBrk="1" hangingPunct="1">
              <a:defRPr/>
            </a:pPr>
            <a:r>
              <a:rPr lang="ru-RU" sz="2400" b="1" dirty="0">
                <a:solidFill>
                  <a:srgbClr val="0070C0"/>
                </a:solidFill>
              </a:rPr>
              <a:t>1. Областной конкурс  на лучшего волонтера в сфере профилактики «Лучший волонтер» </a:t>
            </a:r>
          </a:p>
          <a:p>
            <a:pPr algn="ctr" eaLnBrk="1" hangingPunct="1">
              <a:defRPr/>
            </a:pPr>
            <a:r>
              <a:rPr lang="ru-RU" sz="2400" b="1" dirty="0"/>
              <a:t>2. Областной конкурс профилактических программ, проектов и методических материалов образовательных учреждений</a:t>
            </a:r>
          </a:p>
          <a:p>
            <a:pPr algn="ctr" eaLnBrk="1" hangingPunct="1">
              <a:defRPr/>
            </a:pPr>
            <a:r>
              <a:rPr lang="ru-RU" sz="2400" b="1" dirty="0">
                <a:solidFill>
                  <a:srgbClr val="0070C0"/>
                </a:solidFill>
              </a:rPr>
              <a:t>3.Областная профилактическая Эстафета среди  учащихся образовательных учреждений, работающих по профилактическим программам </a:t>
            </a:r>
          </a:p>
          <a:p>
            <a:pPr algn="ctr" eaLnBrk="1" hangingPunct="1">
              <a:defRPr/>
            </a:pPr>
            <a:r>
              <a:rPr lang="ru-RU" sz="2400" b="1" dirty="0"/>
              <a:t> 4.Областной конкурс агитбригад «Навигатор здоровья» </a:t>
            </a:r>
          </a:p>
          <a:p>
            <a:pPr algn="ctr" eaLnBrk="1" hangingPunct="1">
              <a:defRPr/>
            </a:pPr>
            <a:r>
              <a:rPr lang="ru-RU" sz="2400" b="1" dirty="0">
                <a:solidFill>
                  <a:srgbClr val="0070C0"/>
                </a:solidFill>
              </a:rPr>
              <a:t>5. Областной профилактический «</a:t>
            </a:r>
            <a:r>
              <a:rPr lang="ru-RU" sz="2400" b="1" dirty="0" err="1">
                <a:solidFill>
                  <a:srgbClr val="0070C0"/>
                </a:solidFill>
              </a:rPr>
              <a:t>Брейн-ринг</a:t>
            </a:r>
            <a:r>
              <a:rPr lang="ru-RU" sz="2400" b="1" dirty="0">
                <a:solidFill>
                  <a:srgbClr val="0070C0"/>
                </a:solidFill>
              </a:rPr>
              <a:t>»</a:t>
            </a:r>
          </a:p>
          <a:p>
            <a:pPr algn="ctr" eaLnBrk="1" hangingPunct="1">
              <a:defRPr/>
            </a:pPr>
            <a:r>
              <a:rPr lang="ru-RU" sz="2400" b="1" dirty="0"/>
              <a:t>6. Областной конкурс волонтерских отрядов ЗОЖ</a:t>
            </a:r>
          </a:p>
          <a:p>
            <a:pPr algn="ctr" eaLnBrk="1" hangingPunct="1">
              <a:defRPr/>
            </a:pPr>
            <a:r>
              <a:rPr lang="ru-RU" sz="2400" b="1" dirty="0"/>
              <a:t> «Мы вместе»</a:t>
            </a:r>
          </a:p>
          <a:p>
            <a:pPr algn="ctr" eaLnBrk="1" hangingPunct="1">
              <a:defRPr/>
            </a:pPr>
            <a:r>
              <a:rPr lang="ru-RU" sz="2400" b="1" dirty="0">
                <a:solidFill>
                  <a:srgbClr val="0070C0"/>
                </a:solidFill>
              </a:rPr>
              <a:t>7.Летняя профильная смена для активистов волонтерских отрядов профилактической направленности</a:t>
            </a:r>
          </a:p>
          <a:p>
            <a:pPr algn="ctr" eaLnBrk="1" hangingPunct="1">
              <a:defRPr/>
            </a:pPr>
            <a:endParaRPr lang="ru-RU" sz="24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23555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9" name="Прямоугольник 8"/>
          <p:cNvSpPr/>
          <p:nvPr/>
        </p:nvSpPr>
        <p:spPr>
          <a:xfrm>
            <a:off x="3048000" y="928688"/>
            <a:ext cx="8548688" cy="8620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5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8" name="Прямоугольник 6"/>
          <p:cNvSpPr>
            <a:spLocks noChangeArrowheads="1"/>
          </p:cNvSpPr>
          <p:nvPr/>
        </p:nvSpPr>
        <p:spPr bwMode="auto">
          <a:xfrm>
            <a:off x="2207568" y="176561"/>
            <a:ext cx="978693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Профилактика употребления </a:t>
            </a:r>
            <a:endParaRPr lang="ru-RU" altLang="ru-RU" b="1" dirty="0" smtClean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ПАВ </a:t>
            </a:r>
            <a:r>
              <a:rPr lang="ru-RU" alt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и пропаганда  ЗОЖ</a:t>
            </a:r>
          </a:p>
        </p:txBody>
      </p:sp>
      <p:sp>
        <p:nvSpPr>
          <p:cNvPr id="23559" name="Прямоугольник 7"/>
          <p:cNvSpPr>
            <a:spLocks noChangeArrowheads="1"/>
          </p:cNvSpPr>
          <p:nvPr/>
        </p:nvSpPr>
        <p:spPr bwMode="auto">
          <a:xfrm>
            <a:off x="3048000" y="2274888"/>
            <a:ext cx="8691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ru-RU" altLang="ru-RU" b="1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3560" name="Прямоугольник 9"/>
          <p:cNvSpPr>
            <a:spLocks noChangeArrowheads="1"/>
          </p:cNvSpPr>
          <p:nvPr/>
        </p:nvSpPr>
        <p:spPr bwMode="auto">
          <a:xfrm>
            <a:off x="8524875" y="3286125"/>
            <a:ext cx="3286125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panose="020B0604020202020204" pitchFamily="34" charset="0"/>
              </a:rPr>
              <a:t>ГБУЗ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panose="020B0604020202020204" pitchFamily="34" charset="0"/>
              </a:rPr>
              <a:t>“Самарский областной центр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panose="020B0604020202020204" pitchFamily="34" charset="0"/>
              </a:rPr>
              <a:t>медицинской профилактики”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panose="020B0604020202020204" pitchFamily="34" charset="0"/>
              </a:rPr>
              <a:t>443020, Самара,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panose="020B0604020202020204" pitchFamily="34" charset="0"/>
              </a:rPr>
              <a:t>ул. Самарская, д. 93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panose="020B0604020202020204" pitchFamily="34" charset="0"/>
              </a:rPr>
              <a:t>Тел.: (846) 333-44-52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panose="020B0604020202020204" pitchFamily="34" charset="0"/>
              </a:rPr>
              <a:t>E-mail: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>
                <a:latin typeface="Arial" panose="020B0604020202020204" pitchFamily="34" charset="0"/>
              </a:rPr>
              <a:t>sam_ocmp@mail.ru</a:t>
            </a:r>
          </a:p>
        </p:txBody>
      </p:sp>
      <p:pic>
        <p:nvPicPr>
          <p:cNvPr id="23561" name="Picture 2" descr="C:\Users\11\Desktop\site-logo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688" y="4786313"/>
            <a:ext cx="476250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2" name="Прямоугольник 12"/>
          <p:cNvSpPr>
            <a:spLocks noChangeArrowheads="1"/>
          </p:cNvSpPr>
          <p:nvPr/>
        </p:nvSpPr>
        <p:spPr bwMode="auto">
          <a:xfrm>
            <a:off x="2309813" y="1500188"/>
            <a:ext cx="6429375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 НЕ ПРОВОДИМ сравнительный анализ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наркотиков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 НЕ ОПИСЫВАЕМ отдельные виды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 Разъясняем понятие зависимости, ее виды,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последствия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 Обсуждаем навыки ассертивного поведения,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умения говорить «нет»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 Разъясняем типовые приемы наркомафии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НЕ ИНФОРМИРУЕМ, А МЕНЯЕМ ПОВЕДЕНИЕ!</a:t>
            </a:r>
          </a:p>
        </p:txBody>
      </p:sp>
      <p:sp>
        <p:nvSpPr>
          <p:cNvPr id="23563" name="Прямоугольник 13"/>
          <p:cNvSpPr>
            <a:spLocks noChangeArrowheads="1"/>
          </p:cNvSpPr>
          <p:nvPr/>
        </p:nvSpPr>
        <p:spPr bwMode="auto">
          <a:xfrm>
            <a:off x="2667000" y="4214813"/>
            <a:ext cx="6477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Применение технологии «равный-равному»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25603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6513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9" name="Прямоугольник 8"/>
          <p:cNvSpPr/>
          <p:nvPr/>
        </p:nvSpPr>
        <p:spPr>
          <a:xfrm>
            <a:off x="2881313" y="642938"/>
            <a:ext cx="90011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24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6" name="Прямоугольник 6"/>
          <p:cNvSpPr>
            <a:spLocks noChangeArrowheads="1"/>
          </p:cNvSpPr>
          <p:nvPr/>
        </p:nvSpPr>
        <p:spPr bwMode="auto">
          <a:xfrm>
            <a:off x="1595438" y="857250"/>
            <a:ext cx="104298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 b="1">
                <a:solidFill>
                  <a:srgbClr val="0070C0"/>
                </a:solidFill>
                <a:latin typeface="Arial" panose="020B0604020202020204" pitchFamily="34" charset="0"/>
              </a:rPr>
              <a:t>Предупреждение суицидальных попыток и случаев суицидов несовершеннолетних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381500" y="3308350"/>
          <a:ext cx="7143749" cy="2811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92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772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772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2305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год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Завершенные</a:t>
                      </a:r>
                    </a:p>
                  </a:txBody>
                  <a:tcPr marL="91439" marR="91439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kern="1200" dirty="0" err="1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Незавер-шенные</a:t>
                      </a:r>
                      <a:endParaRPr lang="ru-RU" sz="2400" b="1" kern="1200" dirty="0">
                        <a:solidFill>
                          <a:schemeClr val="lt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9" marR="91439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153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2018</a:t>
                      </a:r>
                      <a:endParaRPr lang="ru-RU" sz="28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9" marR="91439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3600" b="1" kern="120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</a:t>
                      </a:r>
                      <a:endParaRPr lang="ru-RU" sz="3600" b="1" kern="1200" dirty="0">
                        <a:solidFill>
                          <a:srgbClr val="0070C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9" marR="91439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48257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2019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 месяцев)</a:t>
                      </a:r>
                      <a:endParaRPr lang="ru-RU" sz="2400" b="1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9" marR="91439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3600" b="1" kern="120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</a:t>
                      </a:r>
                      <a:endParaRPr lang="ru-RU" sz="3600" b="1" kern="1200" dirty="0">
                        <a:solidFill>
                          <a:srgbClr val="0070C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9" marR="91439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3600" b="1" kern="1200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37</a:t>
                      </a:r>
                      <a:endParaRPr lang="ru-RU" sz="3600" b="1" kern="1200" dirty="0">
                        <a:solidFill>
                          <a:srgbClr val="0070C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39" marR="91439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27651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9" name="Прямоугольник 8"/>
          <p:cNvSpPr/>
          <p:nvPr/>
        </p:nvSpPr>
        <p:spPr>
          <a:xfrm>
            <a:off x="2881313" y="642938"/>
            <a:ext cx="90011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24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54" name="Прямоугольник 6"/>
          <p:cNvSpPr>
            <a:spLocks noChangeArrowheads="1"/>
          </p:cNvSpPr>
          <p:nvPr/>
        </p:nvSpPr>
        <p:spPr bwMode="auto">
          <a:xfrm>
            <a:off x="3935413" y="1928813"/>
            <a:ext cx="8137525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Характерологические особенности: единой типологии не выявлено.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000" b="1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Дети - из внешне благополучных семей (в основном). Возможны скрытые конфликты.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000" b="1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Успеваемость/внеурочная деятельность: систематическое посещение занятий, в большинстве случаев активное участие в образовательном процессе и мероприятиях образовательный организаций.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ru-RU" altLang="ru-RU" sz="2000" b="1">
              <a:latin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2000" b="1">
                <a:latin typeface="Arial" panose="020B0604020202020204" pitchFamily="34" charset="0"/>
              </a:rPr>
              <a:t>Уважительное и тактичное общение с преподавателями. </a:t>
            </a:r>
          </a:p>
        </p:txBody>
      </p:sp>
      <p:sp>
        <p:nvSpPr>
          <p:cNvPr id="27655" name="Прямоугольник 7"/>
          <p:cNvSpPr>
            <a:spLocks noChangeArrowheads="1"/>
          </p:cNvSpPr>
          <p:nvPr/>
        </p:nvSpPr>
        <p:spPr bwMode="auto">
          <a:xfrm>
            <a:off x="3048000" y="642938"/>
            <a:ext cx="84058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70C0"/>
                </a:solidFill>
                <a:latin typeface="Arial" panose="020B0604020202020204" pitchFamily="34" charset="0"/>
              </a:rPr>
              <a:t>Портрет суицидентов на основе анализа завершенных суицидальных попыток, которые произошли  в Самарской области за 2019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37891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9" name="Прямоугольник 8"/>
          <p:cNvSpPr/>
          <p:nvPr/>
        </p:nvSpPr>
        <p:spPr>
          <a:xfrm>
            <a:off x="2881313" y="642938"/>
            <a:ext cx="9001125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2400" b="1" dirty="0">
              <a:solidFill>
                <a:srgbClr val="0070C0"/>
              </a:solidFill>
            </a:endParaRPr>
          </a:p>
          <a:p>
            <a:pPr algn="ctr" eaLnBrk="1" hangingPunct="1">
              <a:defRPr/>
            </a:pPr>
            <a:endParaRPr lang="ru-RU" sz="24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894" name="Прямоугольник 6"/>
          <p:cNvSpPr>
            <a:spLocks noChangeArrowheads="1"/>
          </p:cNvSpPr>
          <p:nvPr/>
        </p:nvSpPr>
        <p:spPr bwMode="auto">
          <a:xfrm>
            <a:off x="2952750" y="928688"/>
            <a:ext cx="8072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7895" name="Прямоугольник 9"/>
          <p:cNvSpPr>
            <a:spLocks noChangeArrowheads="1"/>
          </p:cNvSpPr>
          <p:nvPr/>
        </p:nvSpPr>
        <p:spPr bwMode="auto">
          <a:xfrm>
            <a:off x="3048000" y="2828925"/>
            <a:ext cx="609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b="1">
                <a:latin typeface="Arial" panose="020B0604020202020204" pitchFamily="34" charset="0"/>
              </a:rPr>
              <a:t> </a:t>
            </a: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3" name="Заголовок 1">
            <a:extLst/>
          </p:cNvPr>
          <p:cNvSpPr txBox="1">
            <a:spLocks/>
          </p:cNvSpPr>
          <p:nvPr/>
        </p:nvSpPr>
        <p:spPr bwMode="auto">
          <a:xfrm>
            <a:off x="1618903" y="265906"/>
            <a:ext cx="10382944" cy="754063"/>
          </a:xfrm>
          <a:prstGeom prst="rect">
            <a:avLst/>
          </a:prstGeom>
          <a:noFill/>
          <a:ln>
            <a:noFill/>
          </a:ln>
          <a:extLst/>
        </p:spPr>
        <p:txBody>
          <a:bodyPr anchor="ctr">
            <a:noAutofit/>
          </a:bodyPr>
          <a:lstStyle/>
          <a:p>
            <a:pPr algn="ctr" eaLnBrk="1" hangingPunct="1">
              <a:defRPr/>
            </a:pPr>
            <a:r>
              <a:rPr lang="ru-RU" sz="28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РАБОТА С ОБУЧАЮЩИМИСЯ</a:t>
            </a: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b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2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при попытке совершить суицид и при совершенном суициде</a:t>
            </a: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)</a:t>
            </a:r>
            <a:endParaRPr lang="ru-RU" sz="28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Прямоугольник: скругленные углы 3">
            <a:extLst/>
          </p:cNvPr>
          <p:cNvSpPr/>
          <p:nvPr/>
        </p:nvSpPr>
        <p:spPr>
          <a:xfrm>
            <a:off x="4381500" y="1557338"/>
            <a:ext cx="5715000" cy="79216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/>
              <a:t>Директор ОО</a:t>
            </a:r>
          </a:p>
        </p:txBody>
      </p:sp>
      <p:sp>
        <p:nvSpPr>
          <p:cNvPr id="15" name="Прямоугольник: скругленные углы 4">
            <a:extLst/>
          </p:cNvPr>
          <p:cNvSpPr/>
          <p:nvPr/>
        </p:nvSpPr>
        <p:spPr>
          <a:xfrm>
            <a:off x="2524125" y="2924175"/>
            <a:ext cx="4286250" cy="29527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/>
              <a:t>Направляет информацию: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/>
              <a:t>в органы внутренних дел;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/>
              <a:t>в комиссии по делам несовершеннолетних и защите их прав;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/>
              <a:t>в органы прокуратуры;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/>
              <a:t>в территориальный орган управления образованием;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ru-RU" b="1" dirty="0"/>
              <a:t>в РСПЦ.</a:t>
            </a:r>
          </a:p>
        </p:txBody>
      </p:sp>
      <p:sp>
        <p:nvSpPr>
          <p:cNvPr id="16" name="Прямоугольник: скругленные углы 6">
            <a:extLst/>
          </p:cNvPr>
          <p:cNvSpPr/>
          <p:nvPr/>
        </p:nvSpPr>
        <p:spPr>
          <a:xfrm>
            <a:off x="7667625" y="2928938"/>
            <a:ext cx="4286250" cy="29479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/>
              <a:t>Организует проведение служебного расследования по факту выявления попытки суицида </a:t>
            </a:r>
          </a:p>
          <a:p>
            <a:pPr algn="ctr" eaLnBrk="1" hangingPunct="1">
              <a:defRPr/>
            </a:pPr>
            <a:r>
              <a:rPr lang="ru-RU" sz="1600" b="1" dirty="0"/>
              <a:t>(срок исполнения – 5 рабочих дней)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 rot="5400000">
            <a:off x="5763420" y="2399506"/>
            <a:ext cx="500062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8620125" y="2363788"/>
            <a:ext cx="374650" cy="500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02" name="TextBox 20"/>
          <p:cNvSpPr txBox="1">
            <a:spLocks noChangeArrowheads="1"/>
          </p:cNvSpPr>
          <p:nvPr/>
        </p:nvSpPr>
        <p:spPr bwMode="auto">
          <a:xfrm>
            <a:off x="6238875" y="2441575"/>
            <a:ext cx="23574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u="sng">
                <a:solidFill>
                  <a:srgbClr val="FF0000"/>
                </a:solidFill>
                <a:latin typeface="Arial" panose="020B0604020202020204" pitchFamily="34" charset="0"/>
              </a:rPr>
              <a:t>Незамедлительно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pic>
        <p:nvPicPr>
          <p:cNvPr id="44035" name="Picture 2" descr="C:\Users\11\Desktop\unnam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9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6" name="Прямоугольник 5"/>
          <p:cNvSpPr>
            <a:spLocks noChangeArrowheads="1"/>
          </p:cNvSpPr>
          <p:nvPr/>
        </p:nvSpPr>
        <p:spPr bwMode="auto">
          <a:xfrm flipV="1">
            <a:off x="6238875" y="4510088"/>
            <a:ext cx="429577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4000"/>
              <a:t/>
            </a:r>
            <a:br>
              <a:rPr lang="ru-RU" altLang="ru-RU" sz="4000"/>
            </a:br>
            <a:endParaRPr lang="ru-RU" altLang="ru-RU" sz="4000"/>
          </a:p>
        </p:txBody>
      </p:sp>
      <p:sp>
        <p:nvSpPr>
          <p:cNvPr id="9" name="Прямоугольник 8"/>
          <p:cNvSpPr/>
          <p:nvPr/>
        </p:nvSpPr>
        <p:spPr>
          <a:xfrm>
            <a:off x="3048000" y="928688"/>
            <a:ext cx="8548688" cy="8620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5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38" name="Прямоугольник 6"/>
          <p:cNvSpPr>
            <a:spLocks noChangeArrowheads="1"/>
          </p:cNvSpPr>
          <p:nvPr/>
        </p:nvSpPr>
        <p:spPr bwMode="auto">
          <a:xfrm>
            <a:off x="2095500" y="571500"/>
            <a:ext cx="9786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44039" name="Прямоугольник 7"/>
          <p:cNvSpPr>
            <a:spLocks noChangeArrowheads="1"/>
          </p:cNvSpPr>
          <p:nvPr/>
        </p:nvSpPr>
        <p:spPr bwMode="auto">
          <a:xfrm>
            <a:off x="3048000" y="2274888"/>
            <a:ext cx="86915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endParaRPr lang="ru-RU" altLang="ru-RU" b="1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44040" name="Прямоугольник 9"/>
          <p:cNvSpPr>
            <a:spLocks noChangeArrowheads="1"/>
          </p:cNvSpPr>
          <p:nvPr/>
        </p:nvSpPr>
        <p:spPr bwMode="auto">
          <a:xfrm>
            <a:off x="1874838" y="300038"/>
            <a:ext cx="98583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Arial" panose="020B0604020202020204" pitchFamily="34" charset="0"/>
              </a:rPr>
              <a:t>Школьные службы примирения как форма профилактики правонарушений</a:t>
            </a:r>
          </a:p>
        </p:txBody>
      </p:sp>
      <p:sp>
        <p:nvSpPr>
          <p:cNvPr id="44041" name="Прямоугольник 11"/>
          <p:cNvSpPr>
            <a:spLocks noChangeArrowheads="1"/>
          </p:cNvSpPr>
          <p:nvPr/>
        </p:nvSpPr>
        <p:spPr bwMode="auto">
          <a:xfrm>
            <a:off x="3048000" y="1571625"/>
            <a:ext cx="676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 «Ассоциация детских служб примирения Самарской области»</a:t>
            </a:r>
          </a:p>
        </p:txBody>
      </p:sp>
      <p:pic>
        <p:nvPicPr>
          <p:cNvPr id="44042" name="Picture 2" descr="C:\Users\Компьютер\Desktop\семинар по профилактике 16.10.19\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286000"/>
            <a:ext cx="3168650" cy="211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3" name="Объект 3"/>
          <p:cNvSpPr>
            <a:spLocks noGrp="1"/>
          </p:cNvSpPr>
          <p:nvPr>
            <p:ph sz="half" idx="4294967295"/>
          </p:nvPr>
        </p:nvSpPr>
        <p:spPr>
          <a:xfrm>
            <a:off x="7524750" y="2214563"/>
            <a:ext cx="4071938" cy="4357687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ru-RU" altLang="ru-RU" sz="2400" u="sng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https://vk.com/mediation63</a:t>
            </a:r>
            <a:endParaRPr lang="ru-RU" altLang="ru-RU" sz="2400" u="sng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ru-RU" altLang="ru-RU" sz="2400" u="sng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http://sprc.ru/?p=317</a:t>
            </a:r>
            <a:endParaRPr lang="ru-RU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mtClean="0"/>
          </a:p>
          <a:p>
            <a:pPr eaLnBrk="1" hangingPunct="1">
              <a:spcBef>
                <a:spcPct val="0"/>
              </a:spcBef>
            </a:pPr>
            <a:r>
              <a:rPr lang="en-US" altLang="ru-RU" sz="240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pmtv68@yandex.ru</a:t>
            </a:r>
            <a:endParaRPr lang="en-US" altLang="ru-RU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mtClean="0"/>
          </a:p>
        </p:txBody>
      </p:sp>
      <p:pic>
        <p:nvPicPr>
          <p:cNvPr id="44044" name="Picture 3" descr="C:\Users\Компьютер\Desktop\семинар по профилактике 16.10.19\5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25" y="4286250"/>
            <a:ext cx="1573213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45" name="Прямоугольник 15"/>
          <p:cNvSpPr>
            <a:spLocks noChangeArrowheads="1"/>
          </p:cNvSpPr>
          <p:nvPr/>
        </p:nvSpPr>
        <p:spPr bwMode="auto">
          <a:xfrm>
            <a:off x="4024313" y="4857750"/>
            <a:ext cx="37147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ГБОУ ДОД ЦРТДЮ ЦСМ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ГБОУ РСПЦ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ОО «ФДО Самарской области»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>
                <a:latin typeface="Arial" panose="020B0604020202020204" pitchFamily="34" charset="0"/>
              </a:rPr>
              <a:t>ОО «Ассоциация детских служб примирения Самарской области»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510</Words>
  <Application>Microsoft Office PowerPoint</Application>
  <PresentationFormat>Широкоэкранный</PresentationFormat>
  <Paragraphs>114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11</dc:creator>
  <cp:lastModifiedBy>Директор</cp:lastModifiedBy>
  <cp:revision>21</cp:revision>
  <dcterms:created xsi:type="dcterms:W3CDTF">2019-10-27T13:36:59Z</dcterms:created>
  <dcterms:modified xsi:type="dcterms:W3CDTF">2019-11-07T10:47:20Z</dcterms:modified>
</cp:coreProperties>
</file>